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media/audio2.bin" ContentType="audio/unknown"/>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Default Extension="vml" ContentType="application/vnd.openxmlformats-officedocument.vmlDrawing"/>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122.xml" ContentType="application/vnd.openxmlformats-officedocument.presentationml.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tags/tag2.xml" ContentType="application/vnd.openxmlformats-officedocument.presentationml.tags+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119.xml" ContentType="application/vnd.openxmlformats-officedocument.presentationml.slide+xml"/>
  <Override PartName="/ppt/slides/slide52.xml" ContentType="application/vnd.openxmlformats-officedocument.presentationml.slide+xml"/>
  <Override PartName="/ppt/notesSlides/notesSlide4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124.xml" ContentType="application/vnd.openxmlformats-officedocument.presentationml.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media/audio1.bin" ContentType="audio/unknown"/>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121.xml" ContentType="application/vnd.openxmlformats-officedocument.presentationml.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Lst>
  <p:notesMasterIdLst>
    <p:notesMasterId r:id="rId126"/>
  </p:notesMasterIdLst>
  <p:sldIdLst>
    <p:sldId id="567" r:id="rId2"/>
    <p:sldId id="1027" r:id="rId3"/>
    <p:sldId id="941" r:id="rId4"/>
    <p:sldId id="568" r:id="rId5"/>
    <p:sldId id="1024" r:id="rId6"/>
    <p:sldId id="830" r:id="rId7"/>
    <p:sldId id="831" r:id="rId8"/>
    <p:sldId id="832" r:id="rId9"/>
    <p:sldId id="833" r:id="rId10"/>
    <p:sldId id="834" r:id="rId11"/>
    <p:sldId id="1012" r:id="rId12"/>
    <p:sldId id="1014" r:id="rId13"/>
    <p:sldId id="1016" r:id="rId14"/>
    <p:sldId id="1017" r:id="rId15"/>
    <p:sldId id="1019" r:id="rId16"/>
    <p:sldId id="1020" r:id="rId17"/>
    <p:sldId id="1021" r:id="rId18"/>
    <p:sldId id="1022" r:id="rId19"/>
    <p:sldId id="959" r:id="rId20"/>
    <p:sldId id="837" r:id="rId21"/>
    <p:sldId id="838" r:id="rId22"/>
    <p:sldId id="943" r:id="rId23"/>
    <p:sldId id="944" r:id="rId24"/>
    <p:sldId id="841" r:id="rId25"/>
    <p:sldId id="945" r:id="rId26"/>
    <p:sldId id="946" r:id="rId27"/>
    <p:sldId id="947" r:id="rId28"/>
    <p:sldId id="948" r:id="rId29"/>
    <p:sldId id="949" r:id="rId30"/>
    <p:sldId id="950" r:id="rId31"/>
    <p:sldId id="951" r:id="rId32"/>
    <p:sldId id="990" r:id="rId33"/>
    <p:sldId id="989" r:id="rId34"/>
    <p:sldId id="993" r:id="rId35"/>
    <p:sldId id="994" r:id="rId36"/>
    <p:sldId id="995" r:id="rId37"/>
    <p:sldId id="1009" r:id="rId38"/>
    <p:sldId id="966" r:id="rId39"/>
    <p:sldId id="968" r:id="rId40"/>
    <p:sldId id="967" r:id="rId41"/>
    <p:sldId id="957" r:id="rId42"/>
    <p:sldId id="987" r:id="rId43"/>
    <p:sldId id="960" r:id="rId44"/>
    <p:sldId id="942" r:id="rId45"/>
    <p:sldId id="842" r:id="rId46"/>
    <p:sldId id="843" r:id="rId47"/>
    <p:sldId id="844" r:id="rId48"/>
    <p:sldId id="845" r:id="rId49"/>
    <p:sldId id="846" r:id="rId50"/>
    <p:sldId id="847" r:id="rId51"/>
    <p:sldId id="848" r:id="rId52"/>
    <p:sldId id="849" r:id="rId53"/>
    <p:sldId id="850" r:id="rId54"/>
    <p:sldId id="988" r:id="rId55"/>
    <p:sldId id="935" r:id="rId56"/>
    <p:sldId id="937" r:id="rId57"/>
    <p:sldId id="938" r:id="rId58"/>
    <p:sldId id="939" r:id="rId59"/>
    <p:sldId id="940" r:id="rId60"/>
    <p:sldId id="997" r:id="rId61"/>
    <p:sldId id="862" r:id="rId62"/>
    <p:sldId id="863" r:id="rId63"/>
    <p:sldId id="864" r:id="rId64"/>
    <p:sldId id="865" r:id="rId65"/>
    <p:sldId id="866" r:id="rId66"/>
    <p:sldId id="867" r:id="rId67"/>
    <p:sldId id="1023" r:id="rId68"/>
    <p:sldId id="884" r:id="rId69"/>
    <p:sldId id="885" r:id="rId70"/>
    <p:sldId id="886" r:id="rId71"/>
    <p:sldId id="887" r:id="rId72"/>
    <p:sldId id="888" r:id="rId73"/>
    <p:sldId id="889" r:id="rId74"/>
    <p:sldId id="891" r:id="rId75"/>
    <p:sldId id="892" r:id="rId76"/>
    <p:sldId id="893" r:id="rId77"/>
    <p:sldId id="894" r:id="rId78"/>
    <p:sldId id="895" r:id="rId79"/>
    <p:sldId id="896" r:id="rId80"/>
    <p:sldId id="897" r:id="rId81"/>
    <p:sldId id="898" r:id="rId82"/>
    <p:sldId id="899" r:id="rId83"/>
    <p:sldId id="900" r:id="rId84"/>
    <p:sldId id="901" r:id="rId85"/>
    <p:sldId id="902" r:id="rId86"/>
    <p:sldId id="903" r:id="rId87"/>
    <p:sldId id="904" r:id="rId88"/>
    <p:sldId id="999" r:id="rId89"/>
    <p:sldId id="910" r:id="rId90"/>
    <p:sldId id="1000" r:id="rId91"/>
    <p:sldId id="1001" r:id="rId92"/>
    <p:sldId id="907" r:id="rId93"/>
    <p:sldId id="908" r:id="rId94"/>
    <p:sldId id="982" r:id="rId95"/>
    <p:sldId id="913" r:id="rId96"/>
    <p:sldId id="1011" r:id="rId97"/>
    <p:sldId id="984" r:id="rId98"/>
    <p:sldId id="961" r:id="rId99"/>
    <p:sldId id="962" r:id="rId100"/>
    <p:sldId id="963" r:id="rId101"/>
    <p:sldId id="1002" r:id="rId102"/>
    <p:sldId id="1004" r:id="rId103"/>
    <p:sldId id="915" r:id="rId104"/>
    <p:sldId id="1010" r:id="rId105"/>
    <p:sldId id="916" r:id="rId106"/>
    <p:sldId id="917" r:id="rId107"/>
    <p:sldId id="918" r:id="rId108"/>
    <p:sldId id="919" r:id="rId109"/>
    <p:sldId id="920" r:id="rId110"/>
    <p:sldId id="921" r:id="rId111"/>
    <p:sldId id="922" r:id="rId112"/>
    <p:sldId id="923" r:id="rId113"/>
    <p:sldId id="924" r:id="rId114"/>
    <p:sldId id="925" r:id="rId115"/>
    <p:sldId id="926" r:id="rId116"/>
    <p:sldId id="927" r:id="rId117"/>
    <p:sldId id="928" r:id="rId118"/>
    <p:sldId id="929" r:id="rId119"/>
    <p:sldId id="930" r:id="rId120"/>
    <p:sldId id="931" r:id="rId121"/>
    <p:sldId id="933" r:id="rId122"/>
    <p:sldId id="934" r:id="rId123"/>
    <p:sldId id="1026" r:id="rId124"/>
    <p:sldId id="718" r:id="rId1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89816" autoAdjust="0"/>
  </p:normalViewPr>
  <p:slideViewPr>
    <p:cSldViewPr>
      <p:cViewPr>
        <p:scale>
          <a:sx n="100" d="100"/>
          <a:sy n="100" d="100"/>
        </p:scale>
        <p:origin x="-1128"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56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3755369-511E-AF45-9964-0BE2F922F0C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9" Type="http://schemas.openxmlformats.org/officeDocument/2006/relationships/hyperlink" Target="http://en.wikipedia.org/wiki/Blueberry" TargetMode="External"/><Relationship Id="rId20" Type="http://schemas.openxmlformats.org/officeDocument/2006/relationships/hyperlink" Target="http://en.wikipedia.org/wiki/Cabbage" TargetMode="External"/><Relationship Id="rId21" Type="http://schemas.openxmlformats.org/officeDocument/2006/relationships/hyperlink" Target="http://en.wikipedia.org/wiki/Celery" TargetMode="External"/><Relationship Id="rId22" Type="http://schemas.openxmlformats.org/officeDocument/2006/relationships/hyperlink" Target="http://en.wikipedia.org/wiki/Onion" TargetMode="External"/><Relationship Id="rId23" Type="http://schemas.openxmlformats.org/officeDocument/2006/relationships/hyperlink" Target="http://en.wikipedia.org/wiki/Parsley" TargetMode="External"/><Relationship Id="rId24" Type="http://schemas.openxmlformats.org/officeDocument/2006/relationships/hyperlink" Target="http://en.wikipedia.org/wiki/Red_wine" TargetMode="External"/><Relationship Id="rId25" Type="http://schemas.openxmlformats.org/officeDocument/2006/relationships/hyperlink" Target="#cite_note-breton-0"/><Relationship Id="rId26" Type="http://schemas.openxmlformats.org/officeDocument/2006/relationships/hyperlink" Target="http://en.wikipedia.org/wiki/Chocolate" TargetMode="External"/><Relationship Id="rId27" Type="http://schemas.openxmlformats.org/officeDocument/2006/relationships/hyperlink" Target="http://en.wikipedia.org/wiki/Green_tea" TargetMode="External"/><Relationship Id="rId28" Type="http://schemas.openxmlformats.org/officeDocument/2006/relationships/hyperlink" Target="http://en.wikipedia.org/wiki/Olive_oil" TargetMode="External"/><Relationship Id="rId29" Type="http://schemas.openxmlformats.org/officeDocument/2006/relationships/hyperlink" Target="http://en.wikipedia.org/wiki/Bee_pollen" TargetMode="External"/><Relationship Id="rId30" Type="http://schemas.openxmlformats.org/officeDocument/2006/relationships/hyperlink" Target="http://en.wikipedia.org/wiki/Grain" TargetMode="External"/><Relationship Id="rId10" Type="http://schemas.openxmlformats.org/officeDocument/2006/relationships/hyperlink" Target="http://en.wikipedia.org/wiki/Cantaloupe" TargetMode="External"/><Relationship Id="rId11" Type="http://schemas.openxmlformats.org/officeDocument/2006/relationships/hyperlink" Target="http://en.wikipedia.org/wiki/Cherry" TargetMode="External"/><Relationship Id="rId12" Type="http://schemas.openxmlformats.org/officeDocument/2006/relationships/hyperlink" Target="http://en.wikipedia.org/wiki/Cranberry" TargetMode="External"/><Relationship Id="rId13" Type="http://schemas.openxmlformats.org/officeDocument/2006/relationships/hyperlink" Target="http://en.wikipedia.org/wiki/Grape" TargetMode="External"/><Relationship Id="rId14" Type="http://schemas.openxmlformats.org/officeDocument/2006/relationships/hyperlink" Target="http://en.wikipedia.org/wiki/Pear" TargetMode="External"/><Relationship Id="rId15" Type="http://schemas.openxmlformats.org/officeDocument/2006/relationships/hyperlink" Target="http://en.wikipedia.org/wiki/Plum" TargetMode="External"/><Relationship Id="rId16" Type="http://schemas.openxmlformats.org/officeDocument/2006/relationships/hyperlink" Target="http://en.wikipedia.org/wiki/Raspberry" TargetMode="External"/><Relationship Id="rId17" Type="http://schemas.openxmlformats.org/officeDocument/2006/relationships/hyperlink" Target="http://en.wikipedia.org/wiki/Strawberry" TargetMode="External"/><Relationship Id="rId18" Type="http://schemas.openxmlformats.org/officeDocument/2006/relationships/hyperlink" Target="http://en.wikipedia.org/wiki/Vegetable" TargetMode="External"/><Relationship Id="rId19" Type="http://schemas.openxmlformats.org/officeDocument/2006/relationships/hyperlink" Target="http://en.wikipedia.org/wiki/Broccoli" TargetMode="External"/><Relationship Id="rId1" Type="http://schemas.openxmlformats.org/officeDocument/2006/relationships/notesMaster" Target="../notesMasters/notesMaster1.xml"/><Relationship Id="rId2" Type="http://schemas.openxmlformats.org/officeDocument/2006/relationships/slide" Target="../slides/slide90.xml"/><Relationship Id="rId3" Type="http://schemas.openxmlformats.org/officeDocument/2006/relationships/hyperlink" Target="#R1"/><Relationship Id="rId4" Type="http://schemas.openxmlformats.org/officeDocument/2006/relationships/hyperlink" Target="#R2"/><Relationship Id="rId5" Type="http://schemas.openxmlformats.org/officeDocument/2006/relationships/hyperlink" Target="http://en.wikipedia.org/wiki/Phytonutrient" TargetMode="External"/><Relationship Id="rId6" Type="http://schemas.openxmlformats.org/officeDocument/2006/relationships/hyperlink" Target="http://en.wikipedia.org/wiki/Legume" TargetMode="External"/><Relationship Id="rId7" Type="http://schemas.openxmlformats.org/officeDocument/2006/relationships/hyperlink" Target="http://en.wikipedia.org/wiki/Apple" TargetMode="External"/><Relationship Id="rId8" Type="http://schemas.openxmlformats.org/officeDocument/2006/relationships/hyperlink" Target="http://en.wikipedia.org/wiki/Blackberry"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2.xml.rels><?xml version="1.0" encoding="UTF-8" standalone="yes"?>
<Relationships xmlns="http://schemas.openxmlformats.org/package/2006/relationships"><Relationship Id="rId9" Type="http://schemas.openxmlformats.org/officeDocument/2006/relationships/hyperlink" Target="http://en.wikipedia.org/wiki/Order_(biology)" TargetMode="External"/><Relationship Id="rId20" Type="http://schemas.openxmlformats.org/officeDocument/2006/relationships/hyperlink" Target="http://en.wikipedia.org/wiki/Mustard_plant" TargetMode="External"/><Relationship Id="rId21" Type="http://schemas.openxmlformats.org/officeDocument/2006/relationships/hyperlink" Target="http://en.wikipedia.org/wiki/Radish" TargetMode="External"/><Relationship Id="rId22" Type="http://schemas.openxmlformats.org/officeDocument/2006/relationships/hyperlink" Target="http://en.wikipedia.org/wiki/Horseradish" TargetMode="External"/><Relationship Id="rId23" Type="http://schemas.openxmlformats.org/officeDocument/2006/relationships/hyperlink" Target="http://en.wikipedia.org/wiki/Cress" TargetMode="External"/><Relationship Id="rId24" Type="http://schemas.openxmlformats.org/officeDocument/2006/relationships/hyperlink" Target="http://en.wikipedia.org/wiki/Cabbage" TargetMode="External"/><Relationship Id="rId25" Type="http://schemas.openxmlformats.org/officeDocument/2006/relationships/hyperlink" Target="http://en.wikipedia.org/wiki/Brussels_sprout" TargetMode="External"/><Relationship Id="rId26" Type="http://schemas.openxmlformats.org/officeDocument/2006/relationships/hyperlink" Target="http://en.wikipedia.org/wiki/Kohlrabi" TargetMode="External"/><Relationship Id="rId27" Type="http://schemas.openxmlformats.org/officeDocument/2006/relationships/hyperlink" Target="http://en.wikipedia.org/wiki/Kale" TargetMode="External"/><Relationship Id="rId28" Type="http://schemas.openxmlformats.org/officeDocument/2006/relationships/hyperlink" Target="http://en.wikipedia.org/wiki/Cauliflower" TargetMode="External"/><Relationship Id="rId29" Type="http://schemas.openxmlformats.org/officeDocument/2006/relationships/hyperlink" Target="http://en.wikipedia.org/wiki/Broccoli" TargetMode="External"/><Relationship Id="rId30" Type="http://schemas.openxmlformats.org/officeDocument/2006/relationships/hyperlink" Target="http://en.wikipedia.org/wiki/Turnip" TargetMode="External"/><Relationship Id="rId31" Type="http://schemas.openxmlformats.org/officeDocument/2006/relationships/hyperlink" Target="http://en.wikipedia.org/wiki/Rutabaga" TargetMode="External"/><Relationship Id="rId32" Type="http://schemas.openxmlformats.org/officeDocument/2006/relationships/hyperlink" Target="http://en.wikipedia.org/wiki/Rapeseed" TargetMode="External"/><Relationship Id="rId10" Type="http://schemas.openxmlformats.org/officeDocument/2006/relationships/hyperlink" Target="http://en.wikipedia.org/wiki/Brassicales" TargetMode="External"/><Relationship Id="rId11" Type="http://schemas.openxmlformats.org/officeDocument/2006/relationships/hyperlink" Target="http://en.wikipedia.org/wiki/Family_(biology)" TargetMode="External"/><Relationship Id="rId12" Type="http://schemas.openxmlformats.org/officeDocument/2006/relationships/hyperlink" Target="http://en.wikipedia.org/wiki/Brassicaceae" TargetMode="External"/><Relationship Id="rId13" Type="http://schemas.openxmlformats.org/officeDocument/2006/relationships/hyperlink" Target="http://en.wikipedia.org/wiki/Capparidaceae" TargetMode="External"/><Relationship Id="rId14" Type="http://schemas.openxmlformats.org/officeDocument/2006/relationships/hyperlink" Target="http://en.wikipedia.org/wiki/Caricaceae" TargetMode="External"/><Relationship Id="rId15" Type="http://schemas.openxmlformats.org/officeDocument/2006/relationships/hyperlink" Target="http://en.wikipedia.org/wiki/Drypetes" TargetMode="External"/><Relationship Id="rId16" Type="http://schemas.openxmlformats.org/officeDocument/2006/relationships/hyperlink" Target="http://en.wikipedia.org/wiki/Euphorbiaceae" TargetMode="External"/><Relationship Id="rId17" Type="http://schemas.openxmlformats.org/officeDocument/2006/relationships/hyperlink" Target="http://links.jstor.org/sici?sici=0363-6445(199607/09)21:3%3C289:MMADEO%3E2.0.CO;2-V" TargetMode="External"/><Relationship Id="rId18" Type="http://schemas.openxmlformats.org/officeDocument/2006/relationships/hyperlink" Target="http://en.wikipedia.org/wiki/Pesticide" TargetMode="External"/><Relationship Id="rId19" Type="http://schemas.openxmlformats.org/officeDocument/2006/relationships/hyperlink" Target="http://en.wikipedia.org/wiki/Plant_defense_against_herbivory" TargetMode="External"/><Relationship Id="rId1" Type="http://schemas.openxmlformats.org/officeDocument/2006/relationships/notesMaster" Target="../notesMasters/notesMaster1.xml"/><Relationship Id="rId2" Type="http://schemas.openxmlformats.org/officeDocument/2006/relationships/slide" Target="../slides/slide98.xml"/><Relationship Id="rId3" Type="http://schemas.openxmlformats.org/officeDocument/2006/relationships/hyperlink" Target="http://en.wikipedia.org/wiki/Organic_compound" TargetMode="External"/><Relationship Id="rId4" Type="http://schemas.openxmlformats.org/officeDocument/2006/relationships/hyperlink" Target="http://en.wikipedia.org/wiki/Sulfur" TargetMode="External"/><Relationship Id="rId5" Type="http://schemas.openxmlformats.org/officeDocument/2006/relationships/hyperlink" Target="http://en.wikipedia.org/wiki/Nitrogen" TargetMode="External"/><Relationship Id="rId6" Type="http://schemas.openxmlformats.org/officeDocument/2006/relationships/hyperlink" Target="http://en.wikipedia.org/wiki/Glucose" TargetMode="External"/><Relationship Id="rId7" Type="http://schemas.openxmlformats.org/officeDocument/2006/relationships/hyperlink" Target="http://en.wikipedia.org/wiki/Secondary_metabolite" TargetMode="External"/><Relationship Id="rId8" Type="http://schemas.openxmlformats.org/officeDocument/2006/relationships/hyperlink" Target="http://en.wikipedia.org/wiki/Plan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4.xml.rels><?xml version="1.0" encoding="UTF-8" standalone="yes"?>
<Relationships xmlns="http://schemas.openxmlformats.org/package/2006/relationships"><Relationship Id="rId13" Type="http://schemas.openxmlformats.org/officeDocument/2006/relationships/hyperlink" Target="http://en.wikipedia.org/wiki/Antioxidant" TargetMode="External"/><Relationship Id="rId14" Type="http://schemas.openxmlformats.org/officeDocument/2006/relationships/hyperlink" Target="http://en.wikipedia.org/wiki/Atherosclerosis" TargetMode="External"/><Relationship Id="rId15" Type="http://schemas.openxmlformats.org/officeDocument/2006/relationships/hyperlink" Target="http://en.wikipedia.org/wiki/Animal_testing" TargetMode="External"/><Relationship Id="rId16" Type="http://schemas.openxmlformats.org/officeDocument/2006/relationships/hyperlink" Target="http://en.wikipedia.org/wiki/Cell_culture" TargetMode="External"/><Relationship Id="rId17" Type="http://schemas.openxmlformats.org/officeDocument/2006/relationships/hyperlink" Target="http://en.wikipedia.org/wiki/Randomized_controlled_trial" TargetMode="External"/><Relationship Id="rId18" Type="http://schemas.openxmlformats.org/officeDocument/2006/relationships/hyperlink" Target="#cite_note-Higdon2007-0"/><Relationship Id="rId19" Type="http://schemas.openxmlformats.org/officeDocument/2006/relationships/hyperlink" Target="http://en.wikipedia.org/wiki/Cancer" TargetMode="External"/><Relationship Id="rId50" Type="http://schemas.openxmlformats.org/officeDocument/2006/relationships/hyperlink" Target="http://en.wikipedia.org/wiki/Diindolylmethane" TargetMode="External"/><Relationship Id="rId51" Type="http://schemas.openxmlformats.org/officeDocument/2006/relationships/hyperlink" Target="http://en.wikipedia.org/wiki/Microgram" TargetMode="External"/><Relationship Id="rId52" Type="http://schemas.openxmlformats.org/officeDocument/2006/relationships/hyperlink" Target="#cite_note-3"/><Relationship Id="rId53" Type="http://schemas.openxmlformats.org/officeDocument/2006/relationships/hyperlink" Target="#cite_note-4"/><Relationship Id="rId54" Type="http://schemas.openxmlformats.org/officeDocument/2006/relationships/hyperlink" Target="http://en.wikipedia.org/wiki/Digestion" TargetMode="External"/><Relationship Id="rId55" Type="http://schemas.openxmlformats.org/officeDocument/2006/relationships/hyperlink" Target="http://en.wikipedia.org/wiki/Indole-3-carbinol" TargetMode="External"/><Relationship Id="rId56" Type="http://schemas.openxmlformats.org/officeDocument/2006/relationships/hyperlink" Target="http://en.wikipedia.org/wiki/Brassica" TargetMode="External"/><Relationship Id="rId40" Type="http://schemas.openxmlformats.org/officeDocument/2006/relationships/hyperlink" Target="http://en.wikipedia.org/wiki/Sprouts" TargetMode="External"/><Relationship Id="rId41" Type="http://schemas.openxmlformats.org/officeDocument/2006/relationships/hyperlink" Target="http://en.wikipedia.org/wiki/Enzyme_induction_and_inhibition" TargetMode="External"/><Relationship Id="rId42" Type="http://schemas.openxmlformats.org/officeDocument/2006/relationships/hyperlink" Target="http://en.wikipedia.org/wiki/Xenobiotic" TargetMode="External"/><Relationship Id="rId43" Type="http://schemas.openxmlformats.org/officeDocument/2006/relationships/hyperlink" Target="http://en.wikipedia.org/w/index.php?title=Quinone_reductase&amp;action=edit&amp;redlink=1" TargetMode="External"/><Relationship Id="rId44" Type="http://schemas.openxmlformats.org/officeDocument/2006/relationships/hyperlink" Target="http://en.wikipedia.org/wiki/Glutathione_S-transferase" TargetMode="External"/><Relationship Id="rId45" Type="http://schemas.openxmlformats.org/officeDocument/2006/relationships/hyperlink" Target="http://en.wikipedia.org/wiki/Wikipedia:Citation_needed" TargetMode="External"/><Relationship Id="rId46" Type="http://schemas.openxmlformats.org/officeDocument/2006/relationships/hyperlink" Target="#cite_note-0"/><Relationship Id="rId47" Type="http://schemas.openxmlformats.org/officeDocument/2006/relationships/hyperlink" Target="http://en.wikipedia.org/wiki/Helicobacter_pylori" TargetMode="External"/><Relationship Id="rId48" Type="http://schemas.openxmlformats.org/officeDocument/2006/relationships/hyperlink" Target="#cite_note-1"/><Relationship Id="rId49" Type="http://schemas.openxmlformats.org/officeDocument/2006/relationships/hyperlink" Target="#cite_note-2"/><Relationship Id="rId1" Type="http://schemas.openxmlformats.org/officeDocument/2006/relationships/notesMaster" Target="../notesMasters/notesMaster1.xml"/><Relationship Id="rId2" Type="http://schemas.openxmlformats.org/officeDocument/2006/relationships/slide" Target="../slides/slide100.xml"/><Relationship Id="rId3" Type="http://schemas.openxmlformats.org/officeDocument/2006/relationships/hyperlink" Target="http://en.wikipedia.org/wiki/Carbon" TargetMode="External"/><Relationship Id="rId4" Type="http://schemas.openxmlformats.org/officeDocument/2006/relationships/hyperlink" Target="http://en.wikipedia.org/wiki/Hydrogen" TargetMode="External"/><Relationship Id="rId5" Type="http://schemas.openxmlformats.org/officeDocument/2006/relationships/hyperlink" Target="http://en.wikipedia.org/wiki/Nitrogen" TargetMode="External"/><Relationship Id="rId6" Type="http://schemas.openxmlformats.org/officeDocument/2006/relationships/hyperlink" Target="http://en.wikipedia.org/wiki/Oxygen" TargetMode="External"/><Relationship Id="rId7" Type="http://schemas.openxmlformats.org/officeDocument/2006/relationships/hyperlink" Target="http://en.wikipedia.org/wiki/Glucosinolate" TargetMode="External"/><Relationship Id="rId8" Type="http://schemas.openxmlformats.org/officeDocument/2006/relationships/hyperlink" Target="http://en.wikipedia.org/wiki/Glucobrassicin" TargetMode="External"/><Relationship Id="rId9" Type="http://schemas.openxmlformats.org/officeDocument/2006/relationships/hyperlink" Target="http://en.wikipedia.org/wiki/Cruciferous_vegetables" TargetMode="External"/><Relationship Id="rId30" Type="http://schemas.openxmlformats.org/officeDocument/2006/relationships/hyperlink" Target="http://en.wikipedia.org/wiki/Chinese_broccoli" TargetMode="External"/><Relationship Id="rId31" Type="http://schemas.openxmlformats.org/officeDocument/2006/relationships/hyperlink" Target="http://en.wikipedia.org/wiki/Broccoli_raab" TargetMode="External"/><Relationship Id="rId32" Type="http://schemas.openxmlformats.org/officeDocument/2006/relationships/hyperlink" Target="http://en.wikipedia.org/wiki/Kohlrabi" TargetMode="External"/><Relationship Id="rId33" Type="http://schemas.openxmlformats.org/officeDocument/2006/relationships/hyperlink" Target="http://en.wikipedia.org/wiki/Mustard_plant" TargetMode="External"/><Relationship Id="rId34" Type="http://schemas.openxmlformats.org/officeDocument/2006/relationships/hyperlink" Target="http://en.wikipedia.org/wiki/Turnip" TargetMode="External"/><Relationship Id="rId35" Type="http://schemas.openxmlformats.org/officeDocument/2006/relationships/hyperlink" Target="http://en.wikipedia.org/wiki/Radish" TargetMode="External"/><Relationship Id="rId36" Type="http://schemas.openxmlformats.org/officeDocument/2006/relationships/hyperlink" Target="http://en.wikipedia.org/wiki/Eruca_sativa" TargetMode="External"/><Relationship Id="rId37" Type="http://schemas.openxmlformats.org/officeDocument/2006/relationships/hyperlink" Target="http://en.wikipedia.org/wiki/Watercress" TargetMode="External"/><Relationship Id="rId38" Type="http://schemas.openxmlformats.org/officeDocument/2006/relationships/hyperlink" Target="http://en.wikipedia.org/wiki/Enzyme" TargetMode="External"/><Relationship Id="rId39" Type="http://schemas.openxmlformats.org/officeDocument/2006/relationships/hyperlink" Target="http://en.wikipedia.org/wiki/Myrosinase" TargetMode="External"/><Relationship Id="rId20" Type="http://schemas.openxmlformats.org/officeDocument/2006/relationships/hyperlink" Target="http://en.wikipedia.org/wiki/Antidiabetic" TargetMode="External"/><Relationship Id="rId21" Type="http://schemas.openxmlformats.org/officeDocument/2006/relationships/hyperlink" Target="http://en.wikipedia.org/wiki/Antimicrobial" TargetMode="External"/><Relationship Id="rId22" Type="http://schemas.openxmlformats.org/officeDocument/2006/relationships/hyperlink" Target="http://en.wikipedia.org/wiki/Brussel_sprouts" TargetMode="External"/><Relationship Id="rId23" Type="http://schemas.openxmlformats.org/officeDocument/2006/relationships/hyperlink" Target="http://en.wikipedia.org/wiki/Broccoli" TargetMode="External"/><Relationship Id="rId24" Type="http://schemas.openxmlformats.org/officeDocument/2006/relationships/hyperlink" Target="http://en.wikipedia.org/wiki/Cabbage" TargetMode="External"/><Relationship Id="rId25" Type="http://schemas.openxmlformats.org/officeDocument/2006/relationships/hyperlink" Target="http://en.wikipedia.org/wiki/Cauliflower" TargetMode="External"/><Relationship Id="rId26" Type="http://schemas.openxmlformats.org/officeDocument/2006/relationships/hyperlink" Target="http://en.wikipedia.org/wiki/Bok_choy" TargetMode="External"/><Relationship Id="rId27" Type="http://schemas.openxmlformats.org/officeDocument/2006/relationships/hyperlink" Target="http://en.wikipedia.org/wiki/Kale" TargetMode="External"/><Relationship Id="rId28" Type="http://schemas.openxmlformats.org/officeDocument/2006/relationships/hyperlink" Target="http://en.wikipedia.org/wiki/Collards" TargetMode="External"/><Relationship Id="rId29" Type="http://schemas.openxmlformats.org/officeDocument/2006/relationships/hyperlink" Target="http://en.wikipedia.org/w/index.php?title=Broccoli_sprouts&amp;action=edit&amp;redlink=1" TargetMode="External"/><Relationship Id="rId10" Type="http://schemas.openxmlformats.org/officeDocument/2006/relationships/hyperlink" Target="http://en.wikipedia.org/wiki/Carbinol" TargetMode="External"/><Relationship Id="rId11" Type="http://schemas.openxmlformats.org/officeDocument/2006/relationships/hyperlink" Target="http://en.wikipedia.org/wiki/Biomedical_research" TargetMode="External"/><Relationship Id="rId12" Type="http://schemas.openxmlformats.org/officeDocument/2006/relationships/hyperlink" Target="http://en.wikipedia.org/wiki/Anticarcinoge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F308DCB-2912-9842-9B8E-523A317108D9}" type="slidenum">
              <a:rPr lang="en-US"/>
              <a:pPr/>
              <a:t>11</a:t>
            </a:fld>
            <a:endParaRPr lang="en-US"/>
          </a:p>
        </p:txBody>
      </p:sp>
      <p:sp>
        <p:nvSpPr>
          <p:cNvPr id="38915" name="Rectangle 2"/>
          <p:cNvSpPr>
            <a:spLocks noGrp="1" noRot="1" noChangeAspect="1" noChangeArrowheads="1" noTextEdit="1"/>
          </p:cNvSpPr>
          <p:nvPr>
            <p:ph type="sldImg"/>
          </p:nvPr>
        </p:nvSpPr>
        <p:spPr>
          <a:xfrm>
            <a:off x="1147763" y="685800"/>
            <a:ext cx="4570412" cy="3429000"/>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lIns="92660" tIns="46330" rIns="92660" bIns="46330"/>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6D402B1-6AD0-CB40-A091-14D5BC768BB7}" type="slidenum">
              <a:rPr lang="en-US"/>
              <a:pPr/>
              <a:t>26</a:t>
            </a:fld>
            <a:endParaRPr lang="en-US"/>
          </a:p>
        </p:txBody>
      </p:sp>
      <p:sp>
        <p:nvSpPr>
          <p:cNvPr id="104451" name="Rectangle 1026"/>
          <p:cNvSpPr>
            <a:spLocks noGrp="1" noRot="1" noChangeAspect="1" noChangeArrowheads="1" noTextEdit="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a:lstStyle/>
          <a:p>
            <a:fld id="{913506D5-1B18-B642-8342-89CBAFEDF6FB}" type="slidenum">
              <a:rPr lang="en-US">
                <a:latin typeface="Arial" charset="0"/>
              </a:rPr>
              <a:pPr/>
              <a:t>50</a:t>
            </a:fld>
            <a:endParaRPr lang="en-US">
              <a:latin typeface="Arial"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708235D9-1491-7840-8F72-D049A8E448DE}" type="slidenum">
              <a:rPr lang="en-US">
                <a:latin typeface="Arial" charset="0"/>
              </a:rPr>
              <a:pPr/>
              <a:t>51</a:t>
            </a:fld>
            <a:endParaRPr lang="en-US">
              <a:latin typeface="Arial"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a:lstStyle/>
          <a:p>
            <a:fld id="{4292F03C-9F46-1C4A-998A-9BEAEAFBFC9A}" type="slidenum">
              <a:rPr lang="en-US">
                <a:latin typeface="Arial" charset="0"/>
              </a:rPr>
              <a:pPr/>
              <a:t>52</a:t>
            </a:fld>
            <a:endParaRPr lang="en-US">
              <a:latin typeface="Arial"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fld id="{F30E6E64-1A16-454E-9F9C-D5D575F58207}" type="slidenum">
              <a:rPr lang="en-US">
                <a:latin typeface="Arial" charset="0"/>
              </a:rPr>
              <a:pPr/>
              <a:t>53</a:t>
            </a:fld>
            <a:endParaRPr lang="en-US">
              <a:latin typeface="Arial"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C224B108-D2D9-8F4D-A1CD-EC312DDED926}" type="slidenum">
              <a:rPr lang="en-US">
                <a:latin typeface="Arial" charset="0"/>
              </a:rPr>
              <a:pPr/>
              <a:t>58</a:t>
            </a:fld>
            <a:endParaRPr lang="en-US">
              <a:latin typeface="Arial" charset="0"/>
            </a:endParaRPr>
          </a:p>
        </p:txBody>
      </p:sp>
      <p:sp>
        <p:nvSpPr>
          <p:cNvPr id="45059"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5060" name="Rectangle 1027"/>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B7E8B64-32E3-994D-A1BE-CF91DE2F958E}" type="slidenum">
              <a:rPr lang="en-US"/>
              <a:pPr/>
              <a:t>67</a:t>
            </a:fld>
            <a:endParaRPr lang="en-US"/>
          </a:p>
        </p:txBody>
      </p:sp>
      <p:sp>
        <p:nvSpPr>
          <p:cNvPr id="542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4" tIns="45713" rIns="91424" bIns="45713" anchor="b">
            <a:prstTxWarp prst="textNoShape">
              <a:avLst/>
            </a:prstTxWarp>
          </a:bodyPr>
          <a:lstStyle/>
          <a:p>
            <a:pPr algn="r" defTabSz="912813"/>
            <a:fld id="{9CF3BE6F-E996-5249-AD3B-57BC798C65B2}" type="slidenum">
              <a:rPr lang="en-US" sz="1200">
                <a:latin typeface="Calibri" charset="0"/>
              </a:rPr>
              <a:pPr algn="r" defTabSz="912813"/>
              <a:t>67</a:t>
            </a:fld>
            <a:endParaRPr lang="en-US" sz="1200">
              <a:latin typeface="Calibri" charset="0"/>
            </a:endParaRP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a:ln/>
        </p:spPr>
        <p:txBody>
          <a:bodyPr lIns="91424" tIns="45713" rIns="91424" bIns="45713"/>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27F28E8-984B-A846-A6FA-534CF6068DF9}" type="slidenum">
              <a:rPr lang="en-US"/>
              <a:pPr/>
              <a:t>12</a:t>
            </a:fld>
            <a:endParaRPr lang="en-US"/>
          </a:p>
        </p:txBody>
      </p:sp>
      <p:sp>
        <p:nvSpPr>
          <p:cNvPr id="43011" name="Rectangle 2"/>
          <p:cNvSpPr>
            <a:spLocks noGrp="1" noRot="1" noChangeAspect="1" noChangeArrowheads="1" noTextEdit="1"/>
          </p:cNvSpPr>
          <p:nvPr>
            <p:ph type="sldImg"/>
          </p:nvPr>
        </p:nvSpPr>
        <p:spPr>
          <a:xfrm>
            <a:off x="1147763" y="685800"/>
            <a:ext cx="4570412" cy="3429000"/>
          </a:xfrm>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lIns="92660" tIns="46330" rIns="92660" bIns="46330"/>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a:lstStyle/>
          <a:p>
            <a:fld id="{FB10782C-2E4F-1148-9421-95C03A21265F}" type="slidenum">
              <a:rPr lang="en-US"/>
              <a:pPr/>
              <a:t>69</a:t>
            </a:fld>
            <a:endParaRPr lang="en-US"/>
          </a:p>
        </p:txBody>
      </p:sp>
      <p:sp>
        <p:nvSpPr>
          <p:cNvPr id="71683"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a:lstStyle/>
          <a:p>
            <a:pPr eaLnBrk="1" hangingPunct="1">
              <a:lnSpc>
                <a:spcPct val="90000"/>
              </a:lnSpc>
              <a:spcBef>
                <a:spcPct val="0"/>
              </a:spcBef>
            </a:pPr>
            <a:r>
              <a:rPr lang="en-US">
                <a:latin typeface="Arial" charset="0"/>
                <a:ea typeface="Arial" charset="0"/>
                <a:cs typeface="Arial" charset="0"/>
              </a:rPr>
              <a:t>History of toxin exposure from work, home, or the environment</a:t>
            </a:r>
          </a:p>
          <a:p>
            <a:pPr eaLnBrk="1" hangingPunct="1">
              <a:lnSpc>
                <a:spcPct val="90000"/>
              </a:lnSpc>
              <a:spcBef>
                <a:spcPct val="0"/>
              </a:spcBef>
            </a:pPr>
            <a:r>
              <a:rPr lang="en-US">
                <a:latin typeface="Arial" charset="0"/>
                <a:ea typeface="Arial" charset="0"/>
                <a:cs typeface="Arial" charset="0"/>
              </a:rPr>
              <a:t>Mercury fillings (numerous) </a:t>
            </a:r>
          </a:p>
          <a:p>
            <a:pPr eaLnBrk="1" hangingPunct="1">
              <a:lnSpc>
                <a:spcPct val="90000"/>
              </a:lnSpc>
              <a:spcBef>
                <a:spcPct val="0"/>
              </a:spcBef>
            </a:pPr>
            <a:r>
              <a:rPr lang="en-US">
                <a:latin typeface="Arial" charset="0"/>
                <a:ea typeface="Arial" charset="0"/>
                <a:cs typeface="Arial" charset="0"/>
              </a:rPr>
              <a:t>Phthalate exposure (high level) with endocrine disruption</a:t>
            </a:r>
          </a:p>
          <a:p>
            <a:pPr eaLnBrk="1" hangingPunct="1">
              <a:lnSpc>
                <a:spcPct val="90000"/>
              </a:lnSpc>
              <a:spcBef>
                <a:spcPct val="0"/>
              </a:spcBef>
            </a:pPr>
            <a:r>
              <a:rPr lang="en-US">
                <a:latin typeface="Arial" charset="0"/>
                <a:ea typeface="Arial" charset="0"/>
                <a:cs typeface="Arial" charset="0"/>
              </a:rPr>
              <a:t>Work environment such as being around solvents or pesticides regularly</a:t>
            </a:r>
          </a:p>
          <a:p>
            <a:pPr eaLnBrk="1" hangingPunct="1">
              <a:lnSpc>
                <a:spcPct val="90000"/>
              </a:lnSpc>
              <a:spcBef>
                <a:spcPct val="0"/>
              </a:spcBef>
            </a:pPr>
            <a:r>
              <a:rPr lang="en-US">
                <a:latin typeface="Arial" charset="0"/>
                <a:ea typeface="Arial" charset="0"/>
                <a:cs typeface="Arial" charset="0"/>
              </a:rPr>
              <a:t>Hobby environment</a:t>
            </a:r>
          </a:p>
          <a:p>
            <a:pPr eaLnBrk="1" hangingPunct="1">
              <a:lnSpc>
                <a:spcPct val="90000"/>
              </a:lnSpc>
              <a:spcBef>
                <a:spcPct val="0"/>
              </a:spcBef>
            </a:pPr>
            <a:r>
              <a:rPr lang="en-US">
                <a:latin typeface="Arial" charset="0"/>
                <a:ea typeface="Arial" charset="0"/>
                <a:cs typeface="Arial" charset="0"/>
              </a:rPr>
              <a:t>Multiple Chemical Sensitivity is an antecedent condition after it develops</a:t>
            </a:r>
          </a:p>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a:lstStyle/>
          <a:p>
            <a:fld id="{D7DD817C-83CD-4341-BD5C-053FFFC37FFD}" type="slidenum">
              <a:rPr lang="en-US"/>
              <a:pPr/>
              <a:t>76</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p>
            <a:fld id="{606D702E-3441-CD4C-920F-88E1ACE3DCDB}" type="slidenum">
              <a:rPr lang="en-US"/>
              <a:pPr/>
              <a:t>77</a:t>
            </a:fld>
            <a:endParaRPr lang="en-US"/>
          </a:p>
        </p:txBody>
      </p:sp>
      <p:sp>
        <p:nvSpPr>
          <p:cNvPr id="83971"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p>
            <a:fld id="{3D14D515-2139-9340-B975-B5F12E5A3F7A}" type="slidenum">
              <a:rPr lang="en-US"/>
              <a:pPr/>
              <a:t>80</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a:lstStyle/>
          <a:p>
            <a:fld id="{DF9F8425-ADCC-844C-B751-A62120E91E99}" type="slidenum">
              <a:rPr lang="en-US"/>
              <a:pPr/>
              <a:t>89</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a:xfrm>
            <a:off x="1146175" y="687388"/>
            <a:ext cx="4565650" cy="3425825"/>
          </a:xfrm>
          <a:ln/>
        </p:spPr>
      </p:sp>
      <p:sp>
        <p:nvSpPr>
          <p:cNvPr id="454659" name="Notes Placeholder 2"/>
          <p:cNvSpPr>
            <a:spLocks noGrp="1"/>
          </p:cNvSpPr>
          <p:nvPr>
            <p:ph type="body" idx="1"/>
          </p:nvPr>
        </p:nvSpPr>
        <p:spPr>
          <a:noFill/>
          <a:ln/>
        </p:spPr>
        <p:txBody>
          <a:bodyPr/>
          <a:lstStyle/>
          <a:p>
            <a:r>
              <a:rPr lang="en-US" sz="1800">
                <a:ea typeface="ＭＳ Ｐゴシック" charset="-128"/>
                <a:cs typeface="ＭＳ Ｐゴシック" charset="-128"/>
              </a:rPr>
              <a:t>Polyphenols are the most abundant antioxidants in the diet.</a:t>
            </a:r>
            <a:r>
              <a:rPr lang="en-US" sz="1800" baseline="30000">
                <a:ea typeface="ＭＳ Ｐゴシック" charset="-128"/>
                <a:cs typeface="ＭＳ Ｐゴシック" charset="-128"/>
              </a:rPr>
              <a:t> </a:t>
            </a:r>
            <a:r>
              <a:rPr lang="en-US" sz="1800">
                <a:ea typeface="ＭＳ Ｐゴシック" charset="-128"/>
                <a:cs typeface="ＭＳ Ｐゴシック" charset="-128"/>
              </a:rPr>
              <a:t>Their total dietary intake could be as high as 1 g/d, which</a:t>
            </a:r>
            <a:r>
              <a:rPr lang="en-US" sz="1800" baseline="30000">
                <a:ea typeface="ＭＳ Ｐゴシック" charset="-128"/>
                <a:cs typeface="ＭＳ Ｐゴシック" charset="-128"/>
              </a:rPr>
              <a:t> </a:t>
            </a:r>
            <a:r>
              <a:rPr lang="en-US" sz="1800">
                <a:ea typeface="ＭＳ Ｐゴシック" charset="-128"/>
                <a:cs typeface="ＭＳ Ｐゴシック" charset="-128"/>
              </a:rPr>
              <a:t>is much higher than that of all other classes of phytochemicals</a:t>
            </a:r>
            <a:r>
              <a:rPr lang="en-US" sz="1800" baseline="30000">
                <a:ea typeface="ＭＳ Ｐゴシック" charset="-128"/>
                <a:cs typeface="ＭＳ Ｐゴシック" charset="-128"/>
              </a:rPr>
              <a:t> </a:t>
            </a:r>
            <a:r>
              <a:rPr lang="en-US" sz="1800">
                <a:ea typeface="ＭＳ Ｐゴシック" charset="-128"/>
                <a:cs typeface="ＭＳ Ｐゴシック" charset="-128"/>
              </a:rPr>
              <a:t>and known dietary antioxidants. For perspective, this is 10</a:t>
            </a:r>
            <a:r>
              <a:rPr lang="en-US" sz="1800" baseline="30000">
                <a:ea typeface="ＭＳ Ｐゴシック" charset="-128"/>
                <a:cs typeface="ＭＳ Ｐゴシック" charset="-128"/>
              </a:rPr>
              <a:t> </a:t>
            </a:r>
            <a:r>
              <a:rPr lang="en-US" sz="1800">
                <a:ea typeface="ＭＳ Ｐゴシック" charset="-128"/>
                <a:cs typeface="ＭＳ Ｐゴシック" charset="-128"/>
              </a:rPr>
              <a:t>times higher than the intake of vitamin C and 100 times higher</a:t>
            </a:r>
            <a:r>
              <a:rPr lang="en-US" sz="1800" baseline="30000">
                <a:ea typeface="ＭＳ Ｐゴシック" charset="-128"/>
                <a:cs typeface="ＭＳ Ｐゴシック" charset="-128"/>
              </a:rPr>
              <a:t> </a:t>
            </a:r>
            <a:r>
              <a:rPr lang="en-US" sz="1800">
                <a:ea typeface="ＭＳ Ｐゴシック" charset="-128"/>
                <a:cs typeface="ＭＳ Ｐゴシック" charset="-128"/>
              </a:rPr>
              <a:t>that the intakes of vitamin E and carotenoids (</a:t>
            </a:r>
            <a:r>
              <a:rPr lang="en-US" sz="1800">
                <a:ea typeface="ＭＳ Ｐゴシック" charset="-128"/>
                <a:cs typeface="ＭＳ Ｐゴシック" charset="-128"/>
                <a:hlinkClick r:id="rId3" action="ppaction://hlinkfile"/>
              </a:rPr>
              <a:t>1</a:t>
            </a:r>
            <a:r>
              <a:rPr lang="en-US" sz="1800">
                <a:ea typeface="ＭＳ Ｐゴシック" charset="-128"/>
                <a:cs typeface="ＭＳ Ｐゴシック" charset="-128"/>
              </a:rPr>
              <a:t>, </a:t>
            </a:r>
            <a:r>
              <a:rPr lang="en-US" sz="1800">
                <a:ea typeface="ＭＳ Ｐゴシック" charset="-128"/>
                <a:cs typeface="ＭＳ Ｐゴシック" charset="-128"/>
                <a:hlinkClick r:id="rId4" action="ppaction://hlinkfile"/>
              </a:rPr>
              <a:t>2</a:t>
            </a:r>
            <a:r>
              <a:rPr lang="en-US" sz="1800">
                <a:ea typeface="ＭＳ Ｐゴシック" charset="-128"/>
                <a:cs typeface="ＭＳ Ｐゴシック" charset="-128"/>
              </a:rPr>
              <a:t>). Their</a:t>
            </a:r>
            <a:r>
              <a:rPr lang="en-US" sz="1800" baseline="30000">
                <a:ea typeface="ＭＳ Ｐゴシック" charset="-128"/>
                <a:cs typeface="ＭＳ Ｐゴシック" charset="-128"/>
              </a:rPr>
              <a:t> </a:t>
            </a:r>
            <a:r>
              <a:rPr lang="en-US" sz="1800">
                <a:ea typeface="ＭＳ Ｐゴシック" charset="-128"/>
                <a:cs typeface="ＭＳ Ｐゴシック" charset="-128"/>
              </a:rPr>
              <a:t>main dietary sources are fruits and plant-derived beverages</a:t>
            </a:r>
            <a:r>
              <a:rPr lang="en-US" sz="1800" baseline="30000">
                <a:ea typeface="ＭＳ Ｐゴシック" charset="-128"/>
                <a:cs typeface="ＭＳ Ｐゴシック" charset="-128"/>
              </a:rPr>
              <a:t> </a:t>
            </a:r>
            <a:r>
              <a:rPr lang="en-US" sz="1800">
                <a:ea typeface="ＭＳ Ｐゴシック" charset="-128"/>
                <a:cs typeface="ＭＳ Ｐゴシック" charset="-128"/>
              </a:rPr>
              <a:t>such as fruit juices, tea, coffee, and red wine. Vegetables,</a:t>
            </a:r>
            <a:r>
              <a:rPr lang="en-US" sz="1800" baseline="30000">
                <a:ea typeface="ＭＳ Ｐゴシック" charset="-128"/>
                <a:cs typeface="ＭＳ Ｐゴシック" charset="-128"/>
              </a:rPr>
              <a:t> </a:t>
            </a:r>
            <a:r>
              <a:rPr lang="en-US" sz="1800">
                <a:ea typeface="ＭＳ Ｐゴシック" charset="-128"/>
                <a:cs typeface="ＭＳ Ｐゴシック" charset="-128"/>
              </a:rPr>
              <a:t>cereals, chocolate, and dry legumes also contribute to the total</a:t>
            </a:r>
            <a:r>
              <a:rPr lang="en-US" sz="1800" baseline="30000">
                <a:ea typeface="ＭＳ Ｐゴシック" charset="-128"/>
                <a:cs typeface="ＭＳ Ｐゴシック" charset="-128"/>
              </a:rPr>
              <a:t> </a:t>
            </a:r>
            <a:r>
              <a:rPr lang="en-US" sz="1800">
                <a:ea typeface="ＭＳ Ｐゴシック" charset="-128"/>
                <a:cs typeface="ＭＳ Ｐゴシック" charset="-128"/>
              </a:rPr>
              <a:t>polyphenol intake</a:t>
            </a:r>
          </a:p>
          <a:p>
            <a:endParaRPr lang="en-US" sz="1800">
              <a:ea typeface="ＭＳ Ｐゴシック" charset="-128"/>
              <a:cs typeface="ＭＳ Ｐゴシック" charset="-128"/>
            </a:endParaRPr>
          </a:p>
          <a:p>
            <a:r>
              <a:rPr lang="en-US" sz="1800">
                <a:ea typeface="ＭＳ Ｐゴシック" charset="-128"/>
                <a:cs typeface="ＭＳ Ｐゴシック" charset="-128"/>
              </a:rPr>
              <a:t>The main source of polyphenol antioxidants is nutritional, since they are found in a wide array of </a:t>
            </a:r>
            <a:r>
              <a:rPr lang="en-US" sz="1800">
                <a:ea typeface="ＭＳ Ｐゴシック" charset="-128"/>
                <a:cs typeface="ＭＳ Ｐゴシック" charset="-128"/>
                <a:hlinkClick r:id="rId5" action="ppaction://hlinkfile" tooltip="Phytonutrient"/>
              </a:rPr>
              <a:t>phytonutrient</a:t>
            </a:r>
            <a:r>
              <a:rPr lang="en-US" sz="1800">
                <a:ea typeface="ＭＳ Ｐゴシック" charset="-128"/>
                <a:cs typeface="ＭＳ Ｐゴシック" charset="-128"/>
              </a:rPr>
              <a:t>-bearing foods. For example, most </a:t>
            </a:r>
            <a:r>
              <a:rPr lang="en-US" sz="1800">
                <a:ea typeface="ＭＳ Ｐゴシック" charset="-128"/>
                <a:cs typeface="ＭＳ Ｐゴシック" charset="-128"/>
                <a:hlinkClick r:id="rId6" action="ppaction://hlinkfile" tooltip="Legume"/>
              </a:rPr>
              <a:t>legumes</a:t>
            </a:r>
            <a:r>
              <a:rPr lang="en-US" sz="1800">
                <a:ea typeface="ＭＳ Ｐゴシック" charset="-128"/>
                <a:cs typeface="ＭＳ Ｐゴシック" charset="-128"/>
              </a:rPr>
              <a:t>; fruits such as </a:t>
            </a:r>
            <a:r>
              <a:rPr lang="en-US" sz="1800">
                <a:ea typeface="ＭＳ Ｐゴシック" charset="-128"/>
                <a:cs typeface="ＭＳ Ｐゴシック" charset="-128"/>
                <a:hlinkClick r:id="rId7" action="ppaction://hlinkfile" tooltip="Apple"/>
              </a:rPr>
              <a:t>apples</a:t>
            </a:r>
            <a:r>
              <a:rPr lang="en-US" sz="1800">
                <a:ea typeface="ＭＳ Ｐゴシック" charset="-128"/>
                <a:cs typeface="ＭＳ Ｐゴシック" charset="-128"/>
              </a:rPr>
              <a:t>, </a:t>
            </a:r>
            <a:r>
              <a:rPr lang="en-US" sz="1800">
                <a:ea typeface="ＭＳ Ｐゴシック" charset="-128"/>
                <a:cs typeface="ＭＳ Ｐゴシック" charset="-128"/>
                <a:hlinkClick r:id="rId8" action="ppaction://hlinkfile" tooltip="Blackberry"/>
              </a:rPr>
              <a:t>blackberries</a:t>
            </a:r>
            <a:r>
              <a:rPr lang="en-US" sz="1800">
                <a:ea typeface="ＭＳ Ｐゴシック" charset="-128"/>
                <a:cs typeface="ＭＳ Ｐゴシック" charset="-128"/>
              </a:rPr>
              <a:t>, </a:t>
            </a:r>
            <a:r>
              <a:rPr lang="en-US" sz="1800">
                <a:ea typeface="ＭＳ Ｐゴシック" charset="-128"/>
                <a:cs typeface="ＭＳ Ｐゴシック" charset="-128"/>
                <a:hlinkClick r:id="rId9" action="ppaction://hlinkfile" tooltip="Blueberry"/>
              </a:rPr>
              <a:t>blueberries</a:t>
            </a:r>
            <a:r>
              <a:rPr lang="en-US" sz="1800">
                <a:ea typeface="ＭＳ Ｐゴシック" charset="-128"/>
                <a:cs typeface="ＭＳ Ｐゴシック" charset="-128"/>
              </a:rPr>
              <a:t>, </a:t>
            </a:r>
            <a:r>
              <a:rPr lang="en-US" sz="1800">
                <a:ea typeface="ＭＳ Ｐゴシック" charset="-128"/>
                <a:cs typeface="ＭＳ Ｐゴシック" charset="-128"/>
                <a:hlinkClick r:id="rId10" action="ppaction://hlinkfile" tooltip="Cantaloupe"/>
              </a:rPr>
              <a:t>cantaloupe</a:t>
            </a:r>
            <a:r>
              <a:rPr lang="en-US" sz="1800">
                <a:ea typeface="ＭＳ Ｐゴシック" charset="-128"/>
                <a:cs typeface="ＭＳ Ｐゴシック" charset="-128"/>
              </a:rPr>
              <a:t>, </a:t>
            </a:r>
            <a:r>
              <a:rPr lang="en-US" sz="1800">
                <a:ea typeface="ＭＳ Ｐゴシック" charset="-128"/>
                <a:cs typeface="ＭＳ Ｐゴシック" charset="-128"/>
                <a:hlinkClick r:id="rId11" action="ppaction://hlinkfile" tooltip="Cherry"/>
              </a:rPr>
              <a:t>cherries</a:t>
            </a:r>
            <a:r>
              <a:rPr lang="en-US" sz="1800">
                <a:ea typeface="ＭＳ Ｐゴシック" charset="-128"/>
                <a:cs typeface="ＭＳ Ｐゴシック" charset="-128"/>
              </a:rPr>
              <a:t>, </a:t>
            </a:r>
            <a:r>
              <a:rPr lang="en-US" sz="1800">
                <a:ea typeface="ＭＳ Ｐゴシック" charset="-128"/>
                <a:cs typeface="ＭＳ Ｐゴシック" charset="-128"/>
                <a:hlinkClick r:id="rId12" action="ppaction://hlinkfile" tooltip="Cranberry"/>
              </a:rPr>
              <a:t>cranberries</a:t>
            </a:r>
            <a:r>
              <a:rPr lang="en-US" sz="1800">
                <a:ea typeface="ＭＳ Ｐゴシック" charset="-128"/>
                <a:cs typeface="ＭＳ Ｐゴシック" charset="-128"/>
              </a:rPr>
              <a:t>, </a:t>
            </a:r>
            <a:r>
              <a:rPr lang="en-US" sz="1800">
                <a:ea typeface="ＭＳ Ｐゴシック" charset="-128"/>
                <a:cs typeface="ＭＳ Ｐゴシック" charset="-128"/>
                <a:hlinkClick r:id="rId13" action="ppaction://hlinkfile" tooltip="Grape"/>
              </a:rPr>
              <a:t>grapes</a:t>
            </a:r>
            <a:r>
              <a:rPr lang="en-US" sz="1800">
                <a:ea typeface="ＭＳ Ｐゴシック" charset="-128"/>
                <a:cs typeface="ＭＳ Ｐゴシック" charset="-128"/>
              </a:rPr>
              <a:t>, </a:t>
            </a:r>
            <a:r>
              <a:rPr lang="en-US" sz="1800">
                <a:ea typeface="ＭＳ Ｐゴシック" charset="-128"/>
                <a:cs typeface="ＭＳ Ｐゴシック" charset="-128"/>
                <a:hlinkClick r:id="rId14" action="ppaction://hlinkfile" tooltip="Pear"/>
              </a:rPr>
              <a:t>pears</a:t>
            </a:r>
            <a:r>
              <a:rPr lang="en-US" sz="1800">
                <a:ea typeface="ＭＳ Ｐゴシック" charset="-128"/>
                <a:cs typeface="ＭＳ Ｐゴシック" charset="-128"/>
              </a:rPr>
              <a:t>, </a:t>
            </a:r>
            <a:r>
              <a:rPr lang="en-US" sz="1800">
                <a:ea typeface="ＭＳ Ｐゴシック" charset="-128"/>
                <a:cs typeface="ＭＳ Ｐゴシック" charset="-128"/>
                <a:hlinkClick r:id="rId15" action="ppaction://hlinkfile" tooltip="Plum"/>
              </a:rPr>
              <a:t>plums</a:t>
            </a:r>
            <a:r>
              <a:rPr lang="en-US" sz="1800">
                <a:ea typeface="ＭＳ Ｐゴシック" charset="-128"/>
                <a:cs typeface="ＭＳ Ｐゴシック" charset="-128"/>
              </a:rPr>
              <a:t>, </a:t>
            </a:r>
            <a:r>
              <a:rPr lang="en-US" sz="1800">
                <a:ea typeface="ＭＳ Ｐゴシック" charset="-128"/>
                <a:cs typeface="ＭＳ Ｐゴシック" charset="-128"/>
                <a:hlinkClick r:id="rId16" action="ppaction://hlinkfile" tooltip="Raspberry"/>
              </a:rPr>
              <a:t>raspberries</a:t>
            </a:r>
            <a:r>
              <a:rPr lang="en-US" sz="1800">
                <a:ea typeface="ＭＳ Ｐゴシック" charset="-128"/>
                <a:cs typeface="ＭＳ Ｐゴシック" charset="-128"/>
              </a:rPr>
              <a:t>, and </a:t>
            </a:r>
            <a:r>
              <a:rPr lang="en-US" sz="1800">
                <a:ea typeface="ＭＳ Ｐゴシック" charset="-128"/>
                <a:cs typeface="ＭＳ Ｐゴシック" charset="-128"/>
                <a:hlinkClick r:id="rId17" action="ppaction://hlinkfile" tooltip="Strawberry"/>
              </a:rPr>
              <a:t>strawberries</a:t>
            </a:r>
            <a:r>
              <a:rPr lang="en-US" sz="1800">
                <a:ea typeface="ＭＳ Ｐゴシック" charset="-128"/>
                <a:cs typeface="ＭＳ Ｐゴシック" charset="-128"/>
              </a:rPr>
              <a:t>; and </a:t>
            </a:r>
            <a:r>
              <a:rPr lang="en-US" sz="1800">
                <a:ea typeface="ＭＳ Ｐゴシック" charset="-128"/>
                <a:cs typeface="ＭＳ Ｐゴシック" charset="-128"/>
                <a:hlinkClick r:id="rId18" action="ppaction://hlinkfile" tooltip="Vegetable"/>
              </a:rPr>
              <a:t>vegetables</a:t>
            </a:r>
            <a:r>
              <a:rPr lang="en-US" sz="1800">
                <a:ea typeface="ＭＳ Ｐゴシック" charset="-128"/>
                <a:cs typeface="ＭＳ Ｐゴシック" charset="-128"/>
              </a:rPr>
              <a:t> such as </a:t>
            </a:r>
            <a:r>
              <a:rPr lang="en-US" sz="1800">
                <a:ea typeface="ＭＳ Ｐゴシック" charset="-128"/>
                <a:cs typeface="ＭＳ Ｐゴシック" charset="-128"/>
                <a:hlinkClick r:id="rId19" action="ppaction://hlinkfile" tooltip="Broccoli"/>
              </a:rPr>
              <a:t>broccoli</a:t>
            </a:r>
            <a:r>
              <a:rPr lang="en-US" sz="1800">
                <a:ea typeface="ＭＳ Ｐゴシック" charset="-128"/>
                <a:cs typeface="ＭＳ Ｐゴシック" charset="-128"/>
              </a:rPr>
              <a:t>, </a:t>
            </a:r>
            <a:r>
              <a:rPr lang="en-US" sz="1800">
                <a:ea typeface="ＭＳ Ｐゴシック" charset="-128"/>
                <a:cs typeface="ＭＳ Ｐゴシック" charset="-128"/>
                <a:hlinkClick r:id="rId20" action="ppaction://hlinkfile" tooltip="Cabbage"/>
              </a:rPr>
              <a:t>cabbage</a:t>
            </a:r>
            <a:r>
              <a:rPr lang="en-US" sz="1800">
                <a:ea typeface="ＭＳ Ｐゴシック" charset="-128"/>
                <a:cs typeface="ＭＳ Ｐゴシック" charset="-128"/>
              </a:rPr>
              <a:t>, </a:t>
            </a:r>
            <a:r>
              <a:rPr lang="en-US" sz="1800">
                <a:ea typeface="ＭＳ Ｐゴシック" charset="-128"/>
                <a:cs typeface="ＭＳ Ｐゴシック" charset="-128"/>
                <a:hlinkClick r:id="rId21" action="ppaction://hlinkfile" tooltip="Celery"/>
              </a:rPr>
              <a:t>celery</a:t>
            </a:r>
            <a:r>
              <a:rPr lang="en-US" sz="1800">
                <a:ea typeface="ＭＳ Ｐゴシック" charset="-128"/>
                <a:cs typeface="ＭＳ Ｐゴシック" charset="-128"/>
              </a:rPr>
              <a:t>, </a:t>
            </a:r>
            <a:r>
              <a:rPr lang="en-US" sz="1800">
                <a:ea typeface="ＭＳ Ｐゴシック" charset="-128"/>
                <a:cs typeface="ＭＳ Ｐゴシック" charset="-128"/>
                <a:hlinkClick r:id="rId22" action="ppaction://hlinkfile" tooltip="Onion"/>
              </a:rPr>
              <a:t>onion</a:t>
            </a:r>
            <a:r>
              <a:rPr lang="en-US" sz="1800">
                <a:ea typeface="ＭＳ Ｐゴシック" charset="-128"/>
                <a:cs typeface="ＭＳ Ｐゴシック" charset="-128"/>
              </a:rPr>
              <a:t> and </a:t>
            </a:r>
            <a:r>
              <a:rPr lang="en-US" sz="1800">
                <a:ea typeface="ＭＳ Ｐゴシック" charset="-128"/>
                <a:cs typeface="ＭＳ Ｐゴシック" charset="-128"/>
                <a:hlinkClick r:id="rId23" action="ppaction://hlinkfile" tooltip="Parsley"/>
              </a:rPr>
              <a:t>parsley</a:t>
            </a:r>
            <a:r>
              <a:rPr lang="en-US" sz="1800">
                <a:ea typeface="ＭＳ Ｐゴシック" charset="-128"/>
                <a:cs typeface="ＭＳ Ｐゴシック" charset="-128"/>
              </a:rPr>
              <a:t> are rich in polyphenol antioxidants. </a:t>
            </a:r>
            <a:r>
              <a:rPr lang="en-US" sz="1800">
                <a:ea typeface="ＭＳ Ｐゴシック" charset="-128"/>
                <a:cs typeface="ＭＳ Ｐゴシック" charset="-128"/>
                <a:hlinkClick r:id="rId24" action="ppaction://hlinkfile" tooltip="Red wine"/>
              </a:rPr>
              <a:t>Red wine</a:t>
            </a:r>
            <a:r>
              <a:rPr lang="en-US" sz="1800" baseline="30000">
                <a:ea typeface="ＭＳ Ｐゴシック" charset="-128"/>
                <a:cs typeface="ＭＳ Ｐゴシック" charset="-128"/>
                <a:hlinkClick r:id="rId25" action="ppaction://hlinkfile"/>
              </a:rPr>
              <a:t>[1]</a:t>
            </a:r>
            <a:r>
              <a:rPr lang="en-US" sz="1800">
                <a:ea typeface="ＭＳ Ｐゴシック" charset="-128"/>
                <a:cs typeface="ＭＳ Ｐゴシック" charset="-128"/>
              </a:rPr>
              <a:t>, </a:t>
            </a:r>
            <a:r>
              <a:rPr lang="en-US" sz="1800">
                <a:ea typeface="ＭＳ Ｐゴシック" charset="-128"/>
                <a:cs typeface="ＭＳ Ｐゴシック" charset="-128"/>
                <a:hlinkClick r:id="rId26" action="ppaction://hlinkfile" tooltip="Chocolate"/>
              </a:rPr>
              <a:t>chocolate</a:t>
            </a:r>
            <a:r>
              <a:rPr lang="en-US" sz="1800">
                <a:ea typeface="ＭＳ Ｐゴシック" charset="-128"/>
                <a:cs typeface="ＭＳ Ｐゴシック" charset="-128"/>
              </a:rPr>
              <a:t>, </a:t>
            </a:r>
            <a:r>
              <a:rPr lang="en-US" sz="1800">
                <a:ea typeface="ＭＳ Ｐゴシック" charset="-128"/>
                <a:cs typeface="ＭＳ Ｐゴシック" charset="-128"/>
                <a:hlinkClick r:id="rId27" action="ppaction://hlinkfile" tooltip="Green tea"/>
              </a:rPr>
              <a:t>green tea</a:t>
            </a:r>
            <a:r>
              <a:rPr lang="en-US" sz="1800">
                <a:ea typeface="ＭＳ Ｐゴシック" charset="-128"/>
                <a:cs typeface="ＭＳ Ｐゴシック" charset="-128"/>
              </a:rPr>
              <a:t>, </a:t>
            </a:r>
            <a:r>
              <a:rPr lang="en-US" sz="1800">
                <a:ea typeface="ＭＳ Ｐゴシック" charset="-128"/>
                <a:cs typeface="ＭＳ Ｐゴシック" charset="-128"/>
                <a:hlinkClick r:id="rId28" action="ppaction://hlinkfile" tooltip="Olive oil"/>
              </a:rPr>
              <a:t>olive oil</a:t>
            </a:r>
            <a:r>
              <a:rPr lang="en-US" sz="1800">
                <a:ea typeface="ＭＳ Ｐゴシック" charset="-128"/>
                <a:cs typeface="ＭＳ Ｐゴシック" charset="-128"/>
              </a:rPr>
              <a:t>, </a:t>
            </a:r>
            <a:r>
              <a:rPr lang="en-US" sz="1800">
                <a:ea typeface="ＭＳ Ｐゴシック" charset="-128"/>
                <a:cs typeface="ＭＳ Ｐゴシック" charset="-128"/>
                <a:hlinkClick r:id="rId29" action="ppaction://hlinkfile" tooltip="Bee pollen"/>
              </a:rPr>
              <a:t>bee pollen</a:t>
            </a:r>
            <a:r>
              <a:rPr lang="en-US" sz="1800">
                <a:ea typeface="ＭＳ Ｐゴシック" charset="-128"/>
                <a:cs typeface="ＭＳ Ｐゴシック" charset="-128"/>
              </a:rPr>
              <a:t> and many </a:t>
            </a:r>
            <a:r>
              <a:rPr lang="en-US" sz="1800">
                <a:ea typeface="ＭＳ Ｐゴシック" charset="-128"/>
                <a:cs typeface="ＭＳ Ｐゴシック" charset="-128"/>
                <a:hlinkClick r:id="rId30" action="ppaction://hlinkfile" tooltip="Grain"/>
              </a:rPr>
              <a:t>grains</a:t>
            </a:r>
            <a:r>
              <a:rPr lang="en-US" sz="1800">
                <a:ea typeface="ＭＳ Ｐゴシック" charset="-128"/>
                <a:cs typeface="ＭＳ Ｐゴシック" charset="-128"/>
              </a:rPr>
              <a:t> are alternative sources. The principal benefit of ingestion of antioxidants seems to stem from the consumption of a wide array of phytonutrients; correspondingly, the role of dietary supplements as a method of realizing these health benefits is the subject of considerable discussion</a:t>
            </a:r>
          </a:p>
        </p:txBody>
      </p:sp>
      <p:sp>
        <p:nvSpPr>
          <p:cNvPr id="454660" name="Slide Number Placeholder 3"/>
          <p:cNvSpPr>
            <a:spLocks noGrp="1"/>
          </p:cNvSpPr>
          <p:nvPr>
            <p:ph type="sldNum" sz="quarter" idx="5"/>
          </p:nvPr>
        </p:nvSpPr>
        <p:spPr>
          <a:noFill/>
        </p:spPr>
        <p:txBody>
          <a:bodyPr/>
          <a:lstStyle/>
          <a:p>
            <a:fld id="{75C22DB6-B993-4344-9DB8-DB72E47B4AA7}" type="slidenum">
              <a:rPr lang="en-US"/>
              <a:pPr/>
              <a:t>90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a:lstStyle/>
          <a:p>
            <a:fld id="{2E65076C-9A4F-1142-B8E7-256AC2C9F5AB}" type="slidenum">
              <a:rPr lang="en-US"/>
              <a:pPr/>
              <a:t>91</a:t>
            </a:fld>
            <a:endParaRPr lang="en-US"/>
          </a:p>
        </p:txBody>
      </p:sp>
      <p:sp>
        <p:nvSpPr>
          <p:cNvPr id="107523"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a:lstStyle/>
          <a:p>
            <a:fld id="{B24A6048-ADF7-9E44-A587-0FD319A12B8E}" type="slidenum">
              <a:rPr lang="en-US"/>
              <a:pPr/>
              <a:t>92</a:t>
            </a:fld>
            <a:endParaRPr lang="en-US"/>
          </a:p>
        </p:txBody>
      </p:sp>
      <p:sp>
        <p:nvSpPr>
          <p:cNvPr id="100355"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ln>
            <a:miter lim="800000"/>
            <a:headEnd/>
            <a:tailEnd/>
          </a:ln>
        </p:spPr>
        <p:txBody>
          <a:bodyPr/>
          <a:lstStyle/>
          <a:p>
            <a:fld id="{4C38684E-F930-1849-B991-E636A6393879}" type="slidenum">
              <a:rPr lang="en-US"/>
              <a:pPr/>
              <a:t>93</a:t>
            </a:fld>
            <a:endParaRPr lang="en-US"/>
          </a:p>
        </p:txBody>
      </p:sp>
      <p:sp>
        <p:nvSpPr>
          <p:cNvPr id="102403" name="Rectangle 2"/>
          <p:cNvSpPr>
            <a:spLocks noGrp="1" noRot="1" noChangeAspect="1" noChangeArrowheads="1" noTextEdit="1"/>
          </p:cNvSpPr>
          <p:nvPr>
            <p:ph type="sldImg"/>
          </p:nvPr>
        </p:nvSpPr>
        <p:spPr bwMode="auto">
          <a:xfrm>
            <a:off x="1147763" y="687388"/>
            <a:ext cx="4565650" cy="3425825"/>
          </a:xfrm>
          <a:noFill/>
          <a:ln cap="flat">
            <a:solidFill>
              <a:srgbClr val="000000"/>
            </a:solidFill>
            <a:miter lim="800000"/>
            <a:headEnd/>
            <a:tailEnd/>
          </a:ln>
        </p:spPr>
      </p:sp>
      <p:sp>
        <p:nvSpPr>
          <p:cNvPr id="102404" name="Rectangle 3"/>
          <p:cNvSpPr>
            <a:spLocks noGrp="1" noChangeArrowheads="1"/>
          </p:cNvSpPr>
          <p:nvPr>
            <p:ph type="body" idx="1"/>
          </p:nvPr>
        </p:nvSpPr>
        <p:spPr bwMode="auto">
          <a:xfrm>
            <a:off x="914400" y="4343400"/>
            <a:ext cx="5029200" cy="4114800"/>
          </a:xfrm>
          <a:noFill/>
        </p:spPr>
        <p:txBody>
          <a:bodyPr lIns="92337" tIns="45387" rIns="92337" bIns="45387"/>
          <a:lstStyle/>
          <a:p>
            <a:pPr eaLnBrk="1" hangingPunct="1">
              <a:spcBef>
                <a:spcPct val="0"/>
              </a:spcBef>
            </a:pPr>
            <a:endParaRPr lang="en-CA">
              <a:latin typeface="Arial" charset="0"/>
              <a:ea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a:xfrm>
            <a:off x="1146175" y="687388"/>
            <a:ext cx="4565650" cy="3425825"/>
          </a:xfrm>
          <a:ln/>
        </p:spPr>
      </p:sp>
      <p:sp>
        <p:nvSpPr>
          <p:cNvPr id="464899" name="Notes Placeholder 2"/>
          <p:cNvSpPr>
            <a:spLocks noGrp="1"/>
          </p:cNvSpPr>
          <p:nvPr>
            <p:ph type="body" idx="1"/>
          </p:nvPr>
        </p:nvSpPr>
        <p:spPr>
          <a:noFill/>
          <a:ln/>
        </p:spPr>
        <p:txBody>
          <a:bodyPr/>
          <a:lstStyle/>
          <a:p>
            <a:endParaRPr lang="en-US">
              <a:ea typeface="ＭＳ Ｐゴシック" charset="-128"/>
              <a:cs typeface="ＭＳ Ｐゴシック" charset="-128"/>
            </a:endParaRPr>
          </a:p>
        </p:txBody>
      </p:sp>
      <p:sp>
        <p:nvSpPr>
          <p:cNvPr id="464900" name="Slide Number Placeholder 3"/>
          <p:cNvSpPr>
            <a:spLocks noGrp="1"/>
          </p:cNvSpPr>
          <p:nvPr>
            <p:ph type="sldNum" sz="quarter" idx="5"/>
          </p:nvPr>
        </p:nvSpPr>
        <p:spPr>
          <a:noFill/>
        </p:spPr>
        <p:txBody>
          <a:bodyPr/>
          <a:lstStyle/>
          <a:p>
            <a:fld id="{81B14612-FD4B-8743-B589-61D30A2698DA}" type="slidenum">
              <a:rPr lang="en-US"/>
              <a:pPr/>
              <a:t>94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E459893-17B8-594A-AA14-B5175298847E}" type="slidenum">
              <a:rPr lang="en-US"/>
              <a:pPr/>
              <a:t>13</a:t>
            </a:fld>
            <a:endParaRPr lang="en-US"/>
          </a:p>
        </p:txBody>
      </p:sp>
      <p:sp>
        <p:nvSpPr>
          <p:cNvPr id="47107" name="Rectangle 2"/>
          <p:cNvSpPr>
            <a:spLocks noGrp="1" noRot="1" noChangeAspect="1" noChangeArrowheads="1" noTextEdit="1"/>
          </p:cNvSpPr>
          <p:nvPr>
            <p:ph type="sldImg"/>
          </p:nvPr>
        </p:nvSpPr>
        <p:spPr>
          <a:xfrm>
            <a:off x="1147763" y="685800"/>
            <a:ext cx="4570412" cy="3429000"/>
          </a:xfrm>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lIns="92660" tIns="46330" rIns="92660" bIns="46330"/>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a:lstStyle/>
          <a:p>
            <a:fld id="{7966D778-2E86-D34D-8B5F-79FF50F09C4A}" type="slidenum">
              <a:rPr lang="en-US"/>
              <a:pPr/>
              <a:t>95</a:t>
            </a:fld>
            <a:endParaRPr lang="en-US"/>
          </a:p>
        </p:txBody>
      </p:sp>
      <p:sp>
        <p:nvSpPr>
          <p:cNvPr id="110595"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xfrm>
            <a:off x="1146175" y="687388"/>
            <a:ext cx="4565650" cy="3425825"/>
          </a:xfrm>
          <a:ln/>
        </p:spPr>
      </p:sp>
      <p:sp>
        <p:nvSpPr>
          <p:cNvPr id="468995" name="Notes Placeholder 2"/>
          <p:cNvSpPr>
            <a:spLocks noGrp="1"/>
          </p:cNvSpPr>
          <p:nvPr>
            <p:ph type="body" idx="1"/>
          </p:nvPr>
        </p:nvSpPr>
        <p:spPr>
          <a:noFill/>
          <a:ln/>
        </p:spPr>
        <p:txBody>
          <a:bodyPr/>
          <a:lstStyle/>
          <a:p>
            <a:endParaRPr lang="en-US">
              <a:latin typeface="Tahoma" charset="0"/>
              <a:ea typeface="ＭＳ Ｐゴシック" charset="-128"/>
              <a:cs typeface="ＭＳ Ｐゴシック" charset="-128"/>
            </a:endParaRPr>
          </a:p>
          <a:p>
            <a:endParaRPr lang="en-US">
              <a:latin typeface="Tahoma" charset="0"/>
              <a:ea typeface="ＭＳ Ｐゴシック" charset="-128"/>
              <a:cs typeface="ＭＳ Ｐゴシック" charset="-128"/>
            </a:endParaRPr>
          </a:p>
          <a:p>
            <a:endParaRPr lang="en-US" u="sng">
              <a:latin typeface="Tahoma" charset="0"/>
              <a:ea typeface="ＭＳ Ｐゴシック" charset="-128"/>
              <a:cs typeface="ＭＳ Ｐゴシック" charset="-128"/>
            </a:endParaRPr>
          </a:p>
          <a:p>
            <a:pPr>
              <a:lnSpc>
                <a:spcPct val="110000"/>
              </a:lnSpc>
              <a:buFont typeface="Wingdings" charset="2"/>
              <a:buNone/>
            </a:pPr>
            <a:r>
              <a:rPr lang="en-US">
                <a:ea typeface="ＭＳ Ｐゴシック" charset="-128"/>
                <a:cs typeface="ＭＳ Ｐゴシック" charset="-128"/>
              </a:rPr>
              <a:t>“Mechanisms of action may include antioxidant and free-radical scavenging activity, and stimulation of detoxification systems through selective induction or modification of phase I and phase II metabolic enzymes.”</a:t>
            </a:r>
          </a:p>
          <a:p>
            <a:pPr>
              <a:buFont typeface="Wingdings" charset="2"/>
              <a:buNone/>
            </a:pPr>
            <a:r>
              <a:rPr lang="en-US" sz="1000">
                <a:ea typeface="ＭＳ Ｐゴシック" charset="-128"/>
                <a:cs typeface="ＭＳ Ｐゴシック" charset="-128"/>
              </a:rPr>
              <a:t>Brown MD. Green tea (Camellia sinensis) extract and its possible role in the prevention of cancer. Altern Med Rev. 1999 Oct;4(5):360-70.</a:t>
            </a:r>
          </a:p>
          <a:p>
            <a:endParaRPr lang="en-US">
              <a:ea typeface="ＭＳ Ｐゴシック" charset="-128"/>
              <a:cs typeface="ＭＳ Ｐゴシック" charset="-128"/>
            </a:endParaRPr>
          </a:p>
        </p:txBody>
      </p:sp>
      <p:sp>
        <p:nvSpPr>
          <p:cNvPr id="468996" name="Slide Number Placeholder 3"/>
          <p:cNvSpPr>
            <a:spLocks noGrp="1"/>
          </p:cNvSpPr>
          <p:nvPr>
            <p:ph type="sldNum" sz="quarter" idx="5"/>
          </p:nvPr>
        </p:nvSpPr>
        <p:spPr>
          <a:noFill/>
        </p:spPr>
        <p:txBody>
          <a:bodyPr/>
          <a:lstStyle/>
          <a:p>
            <a:fld id="{CE0DAAC5-90EB-CE4C-AE36-36EAB86D1D64}" type="slidenum">
              <a:rPr lang="en-US"/>
              <a:pPr/>
              <a:t>97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xfrm>
            <a:off x="1146175" y="687388"/>
            <a:ext cx="4565650" cy="3425825"/>
          </a:xfrm>
          <a:ln/>
        </p:spPr>
      </p:sp>
      <p:sp>
        <p:nvSpPr>
          <p:cNvPr id="471043" name="Notes Placeholder 2"/>
          <p:cNvSpPr>
            <a:spLocks noGrp="1"/>
          </p:cNvSpPr>
          <p:nvPr>
            <p:ph type="body" idx="1"/>
          </p:nvPr>
        </p:nvSpPr>
        <p:spPr>
          <a:noFill/>
          <a:ln/>
        </p:spPr>
        <p:txBody>
          <a:bodyPr/>
          <a:lstStyle/>
          <a:p>
            <a:r>
              <a:rPr lang="en-US">
                <a:ea typeface="ＭＳ Ｐゴシック" charset="-128"/>
                <a:cs typeface="ＭＳ Ｐゴシック" charset="-128"/>
              </a:rPr>
              <a:t>The </a:t>
            </a:r>
            <a:r>
              <a:rPr lang="en-US" b="1">
                <a:ea typeface="ＭＳ Ｐゴシック" charset="-128"/>
                <a:cs typeface="ＭＳ Ｐゴシック" charset="-128"/>
              </a:rPr>
              <a:t>glucosinolates</a:t>
            </a:r>
            <a:r>
              <a:rPr lang="en-US">
                <a:ea typeface="ＭＳ Ｐゴシック" charset="-128"/>
                <a:cs typeface="ＭＳ Ｐゴシック" charset="-128"/>
              </a:rPr>
              <a:t> are a class of </a:t>
            </a:r>
            <a:r>
              <a:rPr lang="en-US">
                <a:ea typeface="ＭＳ Ｐゴシック" charset="-128"/>
                <a:cs typeface="ＭＳ Ｐゴシック" charset="-128"/>
                <a:hlinkClick r:id="rId3" action="ppaction://hlinkfile" tooltip="Organic compound"/>
              </a:rPr>
              <a:t>organic compounds</a:t>
            </a:r>
            <a:r>
              <a:rPr lang="en-US">
                <a:ea typeface="ＭＳ Ｐゴシック" charset="-128"/>
                <a:cs typeface="ＭＳ Ｐゴシック" charset="-128"/>
              </a:rPr>
              <a:t> that contain </a:t>
            </a:r>
            <a:r>
              <a:rPr lang="en-US">
                <a:ea typeface="ＭＳ Ｐゴシック" charset="-128"/>
                <a:cs typeface="ＭＳ Ｐゴシック" charset="-128"/>
                <a:hlinkClick r:id="rId4" action="ppaction://hlinkfile" tooltip="Sulfur"/>
              </a:rPr>
              <a:t>sulfur</a:t>
            </a:r>
            <a:r>
              <a:rPr lang="en-US">
                <a:ea typeface="ＭＳ Ｐゴシック" charset="-128"/>
                <a:cs typeface="ＭＳ Ｐゴシック" charset="-128"/>
              </a:rPr>
              <a:t> and </a:t>
            </a:r>
            <a:r>
              <a:rPr lang="en-US">
                <a:ea typeface="ＭＳ Ｐゴシック" charset="-128"/>
                <a:cs typeface="ＭＳ Ｐゴシック" charset="-128"/>
                <a:hlinkClick r:id="rId5" action="ppaction://hlinkfile" tooltip="Nitrogen"/>
              </a:rPr>
              <a:t>nitrogen</a:t>
            </a:r>
            <a:r>
              <a:rPr lang="en-US">
                <a:ea typeface="ＭＳ Ｐゴシック" charset="-128"/>
                <a:cs typeface="ＭＳ Ｐゴシック" charset="-128"/>
              </a:rPr>
              <a:t> and are derived from </a:t>
            </a:r>
            <a:r>
              <a:rPr lang="en-US">
                <a:ea typeface="ＭＳ Ｐゴシック" charset="-128"/>
                <a:cs typeface="ＭＳ Ｐゴシック" charset="-128"/>
                <a:hlinkClick r:id="rId6" action="ppaction://hlinkfile" tooltip="Glucose"/>
              </a:rPr>
              <a:t>glucose</a:t>
            </a:r>
            <a:r>
              <a:rPr lang="en-US">
                <a:ea typeface="ＭＳ Ｐゴシック" charset="-128"/>
                <a:cs typeface="ＭＳ Ｐゴシック" charset="-128"/>
              </a:rPr>
              <a:t> and an amino acid. They occur as </a:t>
            </a:r>
            <a:r>
              <a:rPr lang="en-US">
                <a:ea typeface="ＭＳ Ｐゴシック" charset="-128"/>
                <a:cs typeface="ＭＳ Ｐゴシック" charset="-128"/>
                <a:hlinkClick r:id="rId7" action="ppaction://hlinkfile" tooltip="Secondary metabolite"/>
              </a:rPr>
              <a:t>secondary metabolites</a:t>
            </a:r>
            <a:r>
              <a:rPr lang="en-US">
                <a:ea typeface="ＭＳ Ｐゴシック" charset="-128"/>
                <a:cs typeface="ＭＳ Ｐゴシック" charset="-128"/>
              </a:rPr>
              <a:t> of almost all </a:t>
            </a:r>
            <a:r>
              <a:rPr lang="en-US">
                <a:ea typeface="ＭＳ Ｐゴシック" charset="-128"/>
                <a:cs typeface="ＭＳ Ｐゴシック" charset="-128"/>
                <a:hlinkClick r:id="rId8" action="ppaction://hlinkfile" tooltip="Plant"/>
              </a:rPr>
              <a:t>plants</a:t>
            </a:r>
            <a:r>
              <a:rPr lang="en-US">
                <a:ea typeface="ＭＳ Ｐゴシック" charset="-128"/>
                <a:cs typeface="ＭＳ Ｐゴシック" charset="-128"/>
              </a:rPr>
              <a:t> of the </a:t>
            </a:r>
            <a:r>
              <a:rPr lang="en-US">
                <a:ea typeface="ＭＳ Ｐゴシック" charset="-128"/>
                <a:cs typeface="ＭＳ Ｐゴシック" charset="-128"/>
                <a:hlinkClick r:id="rId9" action="ppaction://hlinkfile" tooltip="Order (biology)"/>
              </a:rPr>
              <a:t>order</a:t>
            </a:r>
            <a:r>
              <a:rPr lang="en-US">
                <a:ea typeface="ＭＳ Ｐゴシック" charset="-128"/>
                <a:cs typeface="ＭＳ Ｐゴシック" charset="-128"/>
              </a:rPr>
              <a:t> </a:t>
            </a:r>
            <a:r>
              <a:rPr lang="en-US">
                <a:ea typeface="ＭＳ Ｐゴシック" charset="-128"/>
                <a:cs typeface="ＭＳ Ｐゴシック" charset="-128"/>
                <a:hlinkClick r:id="rId10" action="ppaction://hlinkfile" tooltip="Brassicales"/>
              </a:rPr>
              <a:t>Brassicales</a:t>
            </a:r>
            <a:r>
              <a:rPr lang="en-US">
                <a:ea typeface="ＭＳ Ｐゴシック" charset="-128"/>
                <a:cs typeface="ＭＳ Ｐゴシック" charset="-128"/>
              </a:rPr>
              <a:t> (including the </a:t>
            </a:r>
            <a:r>
              <a:rPr lang="en-US">
                <a:ea typeface="ＭＳ Ｐゴシック" charset="-128"/>
                <a:cs typeface="ＭＳ Ｐゴシック" charset="-128"/>
                <a:hlinkClick r:id="rId11" action="ppaction://hlinkfile" tooltip="Family (biology)"/>
              </a:rPr>
              <a:t>family</a:t>
            </a:r>
            <a:r>
              <a:rPr lang="en-US">
                <a:ea typeface="ＭＳ Ｐゴシック" charset="-128"/>
                <a:cs typeface="ＭＳ Ｐゴシック" charset="-128"/>
              </a:rPr>
              <a:t> </a:t>
            </a:r>
            <a:r>
              <a:rPr lang="en-US">
                <a:ea typeface="ＭＳ Ｐゴシック" charset="-128"/>
                <a:cs typeface="ＭＳ Ｐゴシック" charset="-128"/>
                <a:hlinkClick r:id="rId12" action="ppaction://hlinkfile" tooltip="Brassicaceae"/>
              </a:rPr>
              <a:t>Brassicaceae</a:t>
            </a:r>
            <a:r>
              <a:rPr lang="en-US">
                <a:ea typeface="ＭＳ Ｐゴシック" charset="-128"/>
                <a:cs typeface="ＭＳ Ｐゴシック" charset="-128"/>
              </a:rPr>
              <a:t>, </a:t>
            </a:r>
            <a:r>
              <a:rPr lang="en-US">
                <a:ea typeface="ＭＳ Ｐゴシック" charset="-128"/>
                <a:cs typeface="ＭＳ Ｐゴシック" charset="-128"/>
                <a:hlinkClick r:id="rId13" action="ppaction://hlinkfile" tooltip="Capparidaceae"/>
              </a:rPr>
              <a:t>Capparidaceae</a:t>
            </a:r>
            <a:r>
              <a:rPr lang="en-US">
                <a:ea typeface="ＭＳ Ｐゴシック" charset="-128"/>
                <a:cs typeface="ＭＳ Ｐゴシック" charset="-128"/>
              </a:rPr>
              <a:t> and </a:t>
            </a:r>
            <a:r>
              <a:rPr lang="en-US">
                <a:ea typeface="ＭＳ Ｐゴシック" charset="-128"/>
                <a:cs typeface="ＭＳ Ｐゴシック" charset="-128"/>
                <a:hlinkClick r:id="rId14" action="ppaction://hlinkfile" tooltip="Caricaceae"/>
              </a:rPr>
              <a:t>Caricaceae</a:t>
            </a:r>
            <a:r>
              <a:rPr lang="en-US">
                <a:ea typeface="ＭＳ Ｐゴシック" charset="-128"/>
                <a:cs typeface="ＭＳ Ｐゴシック" charset="-128"/>
              </a:rPr>
              <a:t>), but also in the genus </a:t>
            </a:r>
            <a:r>
              <a:rPr lang="en-US">
                <a:ea typeface="ＭＳ Ｐゴシック" charset="-128"/>
                <a:cs typeface="ＭＳ Ｐゴシック" charset="-128"/>
                <a:hlinkClick r:id="rId15" action="ppaction://hlinkfile" tooltip="Drypetes"/>
              </a:rPr>
              <a:t>Drypetes</a:t>
            </a:r>
            <a:r>
              <a:rPr lang="en-US">
                <a:ea typeface="ＭＳ Ｐゴシック" charset="-128"/>
                <a:cs typeface="ＭＳ Ｐゴシック" charset="-128"/>
              </a:rPr>
              <a:t> (</a:t>
            </a:r>
            <a:r>
              <a:rPr lang="en-US">
                <a:ea typeface="ＭＳ Ｐゴシック" charset="-128"/>
                <a:cs typeface="ＭＳ Ｐゴシック" charset="-128"/>
                <a:hlinkClick r:id="rId11" action="ppaction://hlinkfile" tooltip="Family (biology)"/>
              </a:rPr>
              <a:t>family</a:t>
            </a:r>
            <a:r>
              <a:rPr lang="en-US">
                <a:ea typeface="ＭＳ Ｐゴシック" charset="-128"/>
                <a:cs typeface="ＭＳ Ｐゴシック" charset="-128"/>
              </a:rPr>
              <a:t> </a:t>
            </a:r>
            <a:r>
              <a:rPr lang="en-US">
                <a:ea typeface="ＭＳ Ｐゴシック" charset="-128"/>
                <a:cs typeface="ＭＳ Ｐゴシック" charset="-128"/>
                <a:hlinkClick r:id="rId16" action="ppaction://hlinkfile" tooltip="Euphorbiaceae"/>
              </a:rPr>
              <a:t>Euphorbiaceae</a:t>
            </a:r>
            <a:r>
              <a:rPr lang="en-US">
                <a:ea typeface="ＭＳ Ｐゴシック" charset="-128"/>
                <a:cs typeface="ＭＳ Ｐゴシック" charset="-128"/>
              </a:rPr>
              <a:t>)</a:t>
            </a:r>
            <a:r>
              <a:rPr lang="en-US">
                <a:ea typeface="ＭＳ Ｐゴシック" charset="-128"/>
                <a:cs typeface="ＭＳ Ｐゴシック" charset="-128"/>
                <a:hlinkClick r:id="rId17" tooltip="http://links.jstor.org/sici?sici=0363-6445(199607/09)21:3%3C289:MMADEO%3E2.0.CO;2-V"/>
              </a:rPr>
              <a:t>[1]</a:t>
            </a:r>
            <a:r>
              <a:rPr lang="en-US">
                <a:ea typeface="ＭＳ Ｐゴシック" charset="-128"/>
                <a:cs typeface="ＭＳ Ｐゴシック" charset="-128"/>
              </a:rPr>
              <a:t>. Plants use substances derived from glucosinolates as natural </a:t>
            </a:r>
            <a:r>
              <a:rPr lang="en-US">
                <a:ea typeface="ＭＳ Ｐゴシック" charset="-128"/>
                <a:cs typeface="ＭＳ Ｐゴシック" charset="-128"/>
                <a:hlinkClick r:id="rId18" action="ppaction://hlinkfile" tooltip="Pesticide"/>
              </a:rPr>
              <a:t>pesticides</a:t>
            </a:r>
            <a:r>
              <a:rPr lang="en-US">
                <a:ea typeface="ＭＳ Ｐゴシック" charset="-128"/>
                <a:cs typeface="ＭＳ Ｐゴシック" charset="-128"/>
              </a:rPr>
              <a:t> and as </a:t>
            </a:r>
            <a:r>
              <a:rPr lang="en-US">
                <a:ea typeface="ＭＳ Ｐゴシック" charset="-128"/>
                <a:cs typeface="ＭＳ Ｐゴシック" charset="-128"/>
                <a:hlinkClick r:id="rId19" action="ppaction://hlinkfile" tooltip="Plant defense against herbivory"/>
              </a:rPr>
              <a:t>defense against herbivores</a:t>
            </a:r>
            <a:r>
              <a:rPr lang="en-US">
                <a:ea typeface="ＭＳ Ｐゴシック" charset="-128"/>
                <a:cs typeface="ＭＳ Ｐゴシック" charset="-128"/>
              </a:rPr>
              <a:t>; these substances are also responsible for the bitter or sharp taste of many common foods such as </a:t>
            </a:r>
            <a:r>
              <a:rPr lang="en-US">
                <a:ea typeface="ＭＳ Ｐゴシック" charset="-128"/>
                <a:cs typeface="ＭＳ Ｐゴシック" charset="-128"/>
                <a:hlinkClick r:id="rId20" action="ppaction://hlinkfile" tooltip="Mustard plant"/>
              </a:rPr>
              <a:t>mustard</a:t>
            </a:r>
            <a:r>
              <a:rPr lang="en-US">
                <a:ea typeface="ＭＳ Ｐゴシック" charset="-128"/>
                <a:cs typeface="ＭＳ Ｐゴシック" charset="-128"/>
              </a:rPr>
              <a:t>, </a:t>
            </a:r>
            <a:r>
              <a:rPr lang="en-US">
                <a:ea typeface="ＭＳ Ｐゴシック" charset="-128"/>
                <a:cs typeface="ＭＳ Ｐゴシック" charset="-128"/>
                <a:hlinkClick r:id="rId21" action="ppaction://hlinkfile" tooltip="Radish"/>
              </a:rPr>
              <a:t>radish</a:t>
            </a:r>
            <a:r>
              <a:rPr lang="en-US">
                <a:ea typeface="ＭＳ Ｐゴシック" charset="-128"/>
                <a:cs typeface="ＭＳ Ｐゴシック" charset="-128"/>
              </a:rPr>
              <a:t>, </a:t>
            </a:r>
            <a:r>
              <a:rPr lang="en-US">
                <a:ea typeface="ＭＳ Ｐゴシック" charset="-128"/>
                <a:cs typeface="ＭＳ Ｐゴシック" charset="-128"/>
                <a:hlinkClick r:id="rId22" action="ppaction://hlinkfile" tooltip="Horseradish"/>
              </a:rPr>
              <a:t>horseradish</a:t>
            </a:r>
            <a:r>
              <a:rPr lang="en-US">
                <a:ea typeface="ＭＳ Ｐゴシック" charset="-128"/>
                <a:cs typeface="ＭＳ Ｐゴシック" charset="-128"/>
              </a:rPr>
              <a:t>, </a:t>
            </a:r>
            <a:r>
              <a:rPr lang="en-US">
                <a:ea typeface="ＭＳ Ｐゴシック" charset="-128"/>
                <a:cs typeface="ＭＳ Ｐゴシック" charset="-128"/>
                <a:hlinkClick r:id="rId23" action="ppaction://hlinkfile" tooltip="Cress"/>
              </a:rPr>
              <a:t>cress</a:t>
            </a:r>
            <a:r>
              <a:rPr lang="en-US">
                <a:ea typeface="ＭＳ Ｐゴシック" charset="-128"/>
                <a:cs typeface="ＭＳ Ｐゴシック" charset="-128"/>
              </a:rPr>
              <a:t>, </a:t>
            </a:r>
            <a:r>
              <a:rPr lang="en-US">
                <a:ea typeface="ＭＳ Ｐゴシック" charset="-128"/>
                <a:cs typeface="ＭＳ Ｐゴシック" charset="-128"/>
                <a:hlinkClick r:id="rId24" action="ppaction://hlinkfile" tooltip="Cabbage"/>
              </a:rPr>
              <a:t>cabbage</a:t>
            </a:r>
            <a:r>
              <a:rPr lang="en-US">
                <a:ea typeface="ＭＳ Ｐゴシック" charset="-128"/>
                <a:cs typeface="ＭＳ Ｐゴシック" charset="-128"/>
              </a:rPr>
              <a:t>, </a:t>
            </a:r>
            <a:r>
              <a:rPr lang="en-US">
                <a:ea typeface="ＭＳ Ｐゴシック" charset="-128"/>
                <a:cs typeface="ＭＳ Ｐゴシック" charset="-128"/>
                <a:hlinkClick r:id="rId25" action="ppaction://hlinkfile" tooltip="Brussels sprout"/>
              </a:rPr>
              <a:t>Brussels sprouts</a:t>
            </a:r>
            <a:r>
              <a:rPr lang="en-US">
                <a:ea typeface="ＭＳ Ｐゴシック" charset="-128"/>
                <a:cs typeface="ＭＳ Ｐゴシック" charset="-128"/>
              </a:rPr>
              <a:t>, </a:t>
            </a:r>
            <a:r>
              <a:rPr lang="en-US">
                <a:ea typeface="ＭＳ Ｐゴシック" charset="-128"/>
                <a:cs typeface="ＭＳ Ｐゴシック" charset="-128"/>
                <a:hlinkClick r:id="rId26" action="ppaction://hlinkfile" tooltip="Kohlrabi"/>
              </a:rPr>
              <a:t>kohlrabi</a:t>
            </a:r>
            <a:r>
              <a:rPr lang="en-US">
                <a:ea typeface="ＭＳ Ｐゴシック" charset="-128"/>
                <a:cs typeface="ＭＳ Ｐゴシック" charset="-128"/>
              </a:rPr>
              <a:t>, </a:t>
            </a:r>
            <a:r>
              <a:rPr lang="en-US">
                <a:ea typeface="ＭＳ Ｐゴシック" charset="-128"/>
                <a:cs typeface="ＭＳ Ｐゴシック" charset="-128"/>
                <a:hlinkClick r:id="rId27" action="ppaction://hlinkfile" tooltip="Kale"/>
              </a:rPr>
              <a:t>kale</a:t>
            </a:r>
            <a:r>
              <a:rPr lang="en-US">
                <a:ea typeface="ＭＳ Ｐゴシック" charset="-128"/>
                <a:cs typeface="ＭＳ Ｐゴシック" charset="-128"/>
              </a:rPr>
              <a:t>, </a:t>
            </a:r>
            <a:r>
              <a:rPr lang="en-US">
                <a:ea typeface="ＭＳ Ｐゴシック" charset="-128"/>
                <a:cs typeface="ＭＳ Ｐゴシック" charset="-128"/>
                <a:hlinkClick r:id="rId28" action="ppaction://hlinkfile" tooltip="Cauliflower"/>
              </a:rPr>
              <a:t>cauliflower</a:t>
            </a:r>
            <a:r>
              <a:rPr lang="en-US">
                <a:ea typeface="ＭＳ Ｐゴシック" charset="-128"/>
                <a:cs typeface="ＭＳ Ｐゴシック" charset="-128"/>
              </a:rPr>
              <a:t>, </a:t>
            </a:r>
            <a:r>
              <a:rPr lang="en-US">
                <a:ea typeface="ＭＳ Ｐゴシック" charset="-128"/>
                <a:cs typeface="ＭＳ Ｐゴシック" charset="-128"/>
                <a:hlinkClick r:id="rId29" action="ppaction://hlinkfile" tooltip="Broccoli"/>
              </a:rPr>
              <a:t>broccoli</a:t>
            </a:r>
            <a:r>
              <a:rPr lang="en-US">
                <a:ea typeface="ＭＳ Ｐゴシック" charset="-128"/>
                <a:cs typeface="ＭＳ Ｐゴシック" charset="-128"/>
              </a:rPr>
              <a:t>, </a:t>
            </a:r>
            <a:r>
              <a:rPr lang="en-US">
                <a:ea typeface="ＭＳ Ｐゴシック" charset="-128"/>
                <a:cs typeface="ＭＳ Ｐゴシック" charset="-128"/>
                <a:hlinkClick r:id="rId30" action="ppaction://hlinkfile" tooltip="Turnip"/>
              </a:rPr>
              <a:t>turnip</a:t>
            </a:r>
            <a:r>
              <a:rPr lang="en-US">
                <a:ea typeface="ＭＳ Ｐゴシック" charset="-128"/>
                <a:cs typeface="ＭＳ Ｐゴシック" charset="-128"/>
              </a:rPr>
              <a:t>, </a:t>
            </a:r>
            <a:r>
              <a:rPr lang="en-US">
                <a:ea typeface="ＭＳ Ｐゴシック" charset="-128"/>
                <a:cs typeface="ＭＳ Ｐゴシック" charset="-128"/>
                <a:hlinkClick r:id="rId31" action="ppaction://hlinkfile" tooltip="Rutabaga"/>
              </a:rPr>
              <a:t>swede</a:t>
            </a:r>
            <a:r>
              <a:rPr lang="en-US">
                <a:ea typeface="ＭＳ Ｐゴシック" charset="-128"/>
                <a:cs typeface="ＭＳ Ｐゴシック" charset="-128"/>
              </a:rPr>
              <a:t> and </a:t>
            </a:r>
            <a:r>
              <a:rPr lang="en-US">
                <a:ea typeface="ＭＳ Ｐゴシック" charset="-128"/>
                <a:cs typeface="ＭＳ Ｐゴシック" charset="-128"/>
                <a:hlinkClick r:id="rId32" action="ppaction://hlinkfile" tooltip="Rapeseed"/>
              </a:rPr>
              <a:t>rapeseed</a:t>
            </a:r>
            <a:r>
              <a:rPr lang="en-US">
                <a:ea typeface="ＭＳ Ｐゴシック" charset="-128"/>
                <a:cs typeface="ＭＳ Ｐゴシック" charset="-128"/>
              </a:rPr>
              <a:t>.</a:t>
            </a:r>
          </a:p>
          <a:p>
            <a:endParaRPr lang="en-US">
              <a:ea typeface="ＭＳ Ｐゴシック" charset="-128"/>
              <a:cs typeface="ＭＳ Ｐゴシック" charset="-128"/>
            </a:endParaRPr>
          </a:p>
        </p:txBody>
      </p:sp>
      <p:sp>
        <p:nvSpPr>
          <p:cNvPr id="471044" name="Slide Number Placeholder 3"/>
          <p:cNvSpPr>
            <a:spLocks noGrp="1"/>
          </p:cNvSpPr>
          <p:nvPr>
            <p:ph type="sldNum" sz="quarter" idx="5"/>
          </p:nvPr>
        </p:nvSpPr>
        <p:spPr>
          <a:noFill/>
        </p:spPr>
        <p:txBody>
          <a:bodyPr/>
          <a:lstStyle/>
          <a:p>
            <a:fld id="{F6806889-5FD0-004F-B143-E075BA7DE31A}" type="slidenum">
              <a:rPr lang="en-US"/>
              <a:pPr/>
              <a:t>98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xfrm>
            <a:off x="1146175" y="687388"/>
            <a:ext cx="4565650" cy="3425825"/>
          </a:xfrm>
          <a:ln/>
        </p:spPr>
      </p:sp>
      <p:sp>
        <p:nvSpPr>
          <p:cNvPr id="473091" name="Notes Placeholder 2"/>
          <p:cNvSpPr>
            <a:spLocks noGrp="1"/>
          </p:cNvSpPr>
          <p:nvPr>
            <p:ph type="body" idx="1"/>
          </p:nvPr>
        </p:nvSpPr>
        <p:spPr>
          <a:noFill/>
          <a:ln/>
        </p:spPr>
        <p:txBody>
          <a:bodyPr/>
          <a:lstStyle/>
          <a:p>
            <a:endParaRPr lang="en-US">
              <a:ea typeface="ＭＳ Ｐゴシック" charset="-128"/>
              <a:cs typeface="ＭＳ Ｐゴシック" charset="-128"/>
            </a:endParaRPr>
          </a:p>
        </p:txBody>
      </p:sp>
      <p:sp>
        <p:nvSpPr>
          <p:cNvPr id="473092" name="Slide Number Placeholder 3"/>
          <p:cNvSpPr>
            <a:spLocks noGrp="1"/>
          </p:cNvSpPr>
          <p:nvPr>
            <p:ph type="sldNum" sz="quarter" idx="5"/>
          </p:nvPr>
        </p:nvSpPr>
        <p:spPr>
          <a:noFill/>
        </p:spPr>
        <p:txBody>
          <a:bodyPr/>
          <a:lstStyle/>
          <a:p>
            <a:fld id="{868EBF7F-9B81-5642-A80B-564587BC937C}" type="slidenum">
              <a:rPr lang="en-US"/>
              <a:pPr/>
              <a:t>99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5138" name="Rectangle 2"/>
          <p:cNvSpPr>
            <a:spLocks noGrp="1" noRot="1" noChangeAspect="1" noChangeArrowheads="1" noTextEdit="1"/>
          </p:cNvSpPr>
          <p:nvPr>
            <p:ph type="sldImg"/>
          </p:nvPr>
        </p:nvSpPr>
        <p:spPr>
          <a:xfrm>
            <a:off x="1146175" y="687388"/>
            <a:ext cx="4565650" cy="3425825"/>
          </a:xfrm>
          <a:ln/>
        </p:spPr>
      </p:sp>
      <p:sp>
        <p:nvSpPr>
          <p:cNvPr id="475139" name="Rectangle 3"/>
          <p:cNvSpPr>
            <a:spLocks noGrp="1" noChangeArrowheads="1"/>
          </p:cNvSpPr>
          <p:nvPr>
            <p:ph type="body" idx="1"/>
          </p:nvPr>
        </p:nvSpPr>
        <p:spPr>
          <a:noFill/>
          <a:ln/>
        </p:spPr>
        <p:txBody>
          <a:bodyPr/>
          <a:lstStyle/>
          <a:p>
            <a:pPr lvl="1"/>
            <a:r>
              <a:rPr lang="en-US"/>
              <a:t>Glucosinolates are relatively biologically inert but can be hydrolyzed to a range of bioactive compounds such as isothiocyanates (ITC) and indoles by the plant-based enzyme myrosinase, or less efficiently by the colonic microflora. </a:t>
            </a:r>
          </a:p>
          <a:p>
            <a:pPr lvl="1"/>
            <a:endParaRPr lang="en-US"/>
          </a:p>
          <a:p>
            <a:pPr lvl="1"/>
            <a:r>
              <a:rPr lang="en-US"/>
              <a:t>It appears that significant portion of the chemopreventive effects of isothiocyanates may be associated with the inhibition of the metabolic activation of carcinogens by cytochrome P450s (Phase I), coupled with strong induction of Phase II detoxifying and cellular defensive enzymes </a:t>
            </a:r>
            <a:endParaRPr lang="en-US" sz="1600"/>
          </a:p>
          <a:p>
            <a:endParaRPr lang="en-US">
              <a:ea typeface="ＭＳ Ｐゴシック" charset="-128"/>
              <a:cs typeface="ＭＳ Ｐゴシック" charset="-128"/>
            </a:endParaRPr>
          </a:p>
          <a:p>
            <a:r>
              <a:rPr lang="en-US" b="1">
                <a:ea typeface="ＭＳ Ｐゴシック" charset="-128"/>
                <a:cs typeface="ＭＳ Ｐゴシック" charset="-128"/>
              </a:rPr>
              <a:t>Indole-3-carbinol</a:t>
            </a:r>
            <a:r>
              <a:rPr lang="en-US">
                <a:ea typeface="ＭＳ Ｐゴシック" charset="-128"/>
                <a:cs typeface="ＭＳ Ｐゴシック" charset="-128"/>
              </a:rPr>
              <a:t> (</a:t>
            </a:r>
            <a:r>
              <a:rPr lang="en-US">
                <a:ea typeface="ＭＳ Ｐゴシック" charset="-128"/>
                <a:cs typeface="ＭＳ Ｐゴシック" charset="-128"/>
                <a:hlinkClick r:id="rId3" action="ppaction://hlinkfile" tooltip="Carbon"/>
              </a:rPr>
              <a:t>C</a:t>
            </a:r>
            <a:r>
              <a:rPr lang="en-US" baseline="-25000">
                <a:ea typeface="ＭＳ Ｐゴシック" charset="-128"/>
                <a:cs typeface="ＭＳ Ｐゴシック" charset="-128"/>
              </a:rPr>
              <a:t>9</a:t>
            </a:r>
            <a:r>
              <a:rPr lang="en-US">
                <a:ea typeface="ＭＳ Ｐゴシック" charset="-128"/>
                <a:cs typeface="ＭＳ Ｐゴシック" charset="-128"/>
                <a:hlinkClick r:id="rId4" action="ppaction://hlinkfile" tooltip="Hydrogen"/>
              </a:rPr>
              <a:t>H</a:t>
            </a:r>
            <a:r>
              <a:rPr lang="en-US" baseline="-25000">
                <a:ea typeface="ＭＳ Ｐゴシック" charset="-128"/>
                <a:cs typeface="ＭＳ Ｐゴシック" charset="-128"/>
              </a:rPr>
              <a:t>9</a:t>
            </a:r>
            <a:r>
              <a:rPr lang="en-US">
                <a:ea typeface="ＭＳ Ｐゴシック" charset="-128"/>
                <a:cs typeface="ＭＳ Ｐゴシック" charset="-128"/>
                <a:hlinkClick r:id="rId5" action="ppaction://hlinkfile" tooltip="Nitrogen"/>
              </a:rPr>
              <a:t>N</a:t>
            </a:r>
            <a:r>
              <a:rPr lang="en-US">
                <a:ea typeface="ＭＳ Ｐゴシック" charset="-128"/>
                <a:cs typeface="ＭＳ Ｐゴシック" charset="-128"/>
                <a:hlinkClick r:id="rId6" action="ppaction://hlinkfile" tooltip="Oxygen"/>
              </a:rPr>
              <a:t>O</a:t>
            </a:r>
            <a:r>
              <a:rPr lang="en-US">
                <a:ea typeface="ＭＳ Ｐゴシック" charset="-128"/>
                <a:cs typeface="ＭＳ Ｐゴシック" charset="-128"/>
              </a:rPr>
              <a:t>) is produced by the breakdown of the </a:t>
            </a:r>
            <a:r>
              <a:rPr lang="en-US">
                <a:ea typeface="ＭＳ Ｐゴシック" charset="-128"/>
                <a:cs typeface="ＭＳ Ｐゴシック" charset="-128"/>
                <a:hlinkClick r:id="rId7" action="ppaction://hlinkfile" tooltip="Glucosinolate"/>
              </a:rPr>
              <a:t>glucosinolate</a:t>
            </a:r>
            <a:r>
              <a:rPr lang="en-US">
                <a:ea typeface="ＭＳ Ｐゴシック" charset="-128"/>
                <a:cs typeface="ＭＳ Ｐゴシック" charset="-128"/>
              </a:rPr>
              <a:t> </a:t>
            </a:r>
            <a:r>
              <a:rPr lang="en-US">
                <a:ea typeface="ＭＳ Ｐゴシック" charset="-128"/>
                <a:cs typeface="ＭＳ Ｐゴシック" charset="-128"/>
                <a:hlinkClick r:id="rId8" action="ppaction://hlinkfile" tooltip="Glucobrassicin"/>
              </a:rPr>
              <a:t>glucobrassicin</a:t>
            </a:r>
            <a:r>
              <a:rPr lang="en-US">
                <a:ea typeface="ＭＳ Ｐゴシック" charset="-128"/>
                <a:cs typeface="ＭＳ Ｐゴシック" charset="-128"/>
              </a:rPr>
              <a:t> which can be found at relatively high levels in </a:t>
            </a:r>
            <a:r>
              <a:rPr lang="en-US">
                <a:ea typeface="ＭＳ Ｐゴシック" charset="-128"/>
                <a:cs typeface="ＭＳ Ｐゴシック" charset="-128"/>
                <a:hlinkClick r:id="rId9" action="ppaction://hlinkfile" tooltip="Cruciferous vegetables"/>
              </a:rPr>
              <a:t>cruciferous vegetables</a:t>
            </a:r>
            <a:r>
              <a:rPr lang="en-US">
                <a:ea typeface="ＭＳ Ｐゴシック" charset="-128"/>
                <a:cs typeface="ＭＳ Ｐゴシック" charset="-128"/>
              </a:rPr>
              <a:t>. Indole-3-</a:t>
            </a:r>
            <a:r>
              <a:rPr lang="en-US">
                <a:ea typeface="ＭＳ Ｐゴシック" charset="-128"/>
                <a:cs typeface="ＭＳ Ｐゴシック" charset="-128"/>
                <a:hlinkClick r:id="rId10" action="ppaction://hlinkfile" tooltip="Carbinol"/>
              </a:rPr>
              <a:t>carbinol</a:t>
            </a:r>
            <a:r>
              <a:rPr lang="en-US">
                <a:ea typeface="ＭＳ Ｐゴシック" charset="-128"/>
                <a:cs typeface="ＭＳ Ｐゴシック" charset="-128"/>
              </a:rPr>
              <a:t> is the subject of on-going </a:t>
            </a:r>
            <a:r>
              <a:rPr lang="en-US">
                <a:ea typeface="ＭＳ Ｐゴシック" charset="-128"/>
                <a:cs typeface="ＭＳ Ｐゴシック" charset="-128"/>
                <a:hlinkClick r:id="rId11" action="ppaction://hlinkfile" tooltip="Biomedical research"/>
              </a:rPr>
              <a:t>biomedical research</a:t>
            </a:r>
            <a:r>
              <a:rPr lang="en-US">
                <a:ea typeface="ＭＳ Ｐゴシック" charset="-128"/>
                <a:cs typeface="ＭＳ Ｐゴシック" charset="-128"/>
              </a:rPr>
              <a:t> into its possible </a:t>
            </a:r>
            <a:r>
              <a:rPr lang="en-US">
                <a:ea typeface="ＭＳ Ｐゴシック" charset="-128"/>
                <a:cs typeface="ＭＳ Ｐゴシック" charset="-128"/>
                <a:hlinkClick r:id="rId12" action="ppaction://hlinkfile" tooltip="Anticarcinogen"/>
              </a:rPr>
              <a:t>anticarcinogenic</a:t>
            </a:r>
            <a:r>
              <a:rPr lang="en-US">
                <a:ea typeface="ＭＳ Ｐゴシック" charset="-128"/>
                <a:cs typeface="ＭＳ Ｐゴシック" charset="-128"/>
              </a:rPr>
              <a:t>, </a:t>
            </a:r>
            <a:r>
              <a:rPr lang="en-US">
                <a:ea typeface="ＭＳ Ｐゴシック" charset="-128"/>
                <a:cs typeface="ＭＳ Ｐゴシック" charset="-128"/>
                <a:hlinkClick r:id="rId13" action="ppaction://hlinkfile" tooltip="Antioxidant"/>
              </a:rPr>
              <a:t>antioxidant</a:t>
            </a:r>
            <a:r>
              <a:rPr lang="en-US">
                <a:ea typeface="ＭＳ Ｐゴシック" charset="-128"/>
                <a:cs typeface="ＭＳ Ｐゴシック" charset="-128"/>
              </a:rPr>
              <a:t>, and anti-</a:t>
            </a:r>
            <a:r>
              <a:rPr lang="en-US">
                <a:ea typeface="ＭＳ Ｐゴシック" charset="-128"/>
                <a:cs typeface="ＭＳ Ｐゴシック" charset="-128"/>
                <a:hlinkClick r:id="rId14" action="ppaction://hlinkfile" tooltip="Atherosclerosis"/>
              </a:rPr>
              <a:t>atherogenic</a:t>
            </a:r>
            <a:r>
              <a:rPr lang="en-US">
                <a:ea typeface="ＭＳ Ｐゴシック" charset="-128"/>
                <a:cs typeface="ＭＳ Ｐゴシック" charset="-128"/>
              </a:rPr>
              <a:t> effects. Research on indole-3-carbinol has been conducted primarily using </a:t>
            </a:r>
            <a:r>
              <a:rPr lang="en-US">
                <a:ea typeface="ＭＳ Ｐゴシック" charset="-128"/>
                <a:cs typeface="ＭＳ Ｐゴシック" charset="-128"/>
                <a:hlinkClick r:id="rId15" action="ppaction://hlinkfile" tooltip="Animal testing"/>
              </a:rPr>
              <a:t>laboratory animals</a:t>
            </a:r>
            <a:r>
              <a:rPr lang="en-US">
                <a:ea typeface="ＭＳ Ｐゴシック" charset="-128"/>
                <a:cs typeface="ＭＳ Ｐゴシック" charset="-128"/>
              </a:rPr>
              <a:t> and </a:t>
            </a:r>
            <a:r>
              <a:rPr lang="en-US">
                <a:ea typeface="ＭＳ Ｐゴシック" charset="-128"/>
                <a:cs typeface="ＭＳ Ｐゴシック" charset="-128"/>
                <a:hlinkClick r:id="rId16" action="ppaction://hlinkfile" tooltip="Cell culture"/>
              </a:rPr>
              <a:t>cultured</a:t>
            </a:r>
            <a:r>
              <a:rPr lang="en-US">
                <a:ea typeface="ＭＳ Ｐゴシック" charset="-128"/>
                <a:cs typeface="ＭＳ Ｐゴシック" charset="-128"/>
              </a:rPr>
              <a:t> cells. Limited and inconclusive human studies have been reported. A recent review of the biomedical research literature found that, "evidence of an inverse association between cruciferous vegetable intake and breast or prostate cancer in humans is limited and inconsistent" and "larger </a:t>
            </a:r>
            <a:r>
              <a:rPr lang="en-US">
                <a:ea typeface="ＭＳ Ｐゴシック" charset="-128"/>
                <a:cs typeface="ＭＳ Ｐゴシック" charset="-128"/>
                <a:hlinkClick r:id="rId17" action="ppaction://hlinkfile" tooltip="Randomized controlled trial"/>
              </a:rPr>
              <a:t>randomized controlled trials</a:t>
            </a:r>
            <a:r>
              <a:rPr lang="en-US">
                <a:ea typeface="ＭＳ Ｐゴシック" charset="-128"/>
                <a:cs typeface="ＭＳ Ｐゴシック" charset="-128"/>
              </a:rPr>
              <a:t> are needed" to determine if supplemental indole-3-carbinol has health benefits</a:t>
            </a:r>
            <a:r>
              <a:rPr lang="en-US" baseline="30000">
                <a:ea typeface="ＭＳ Ｐゴシック" charset="-128"/>
                <a:cs typeface="ＭＳ Ｐゴシック" charset="-128"/>
                <a:hlinkClick r:id="rId18" action="ppaction://hlinkfile"/>
              </a:rPr>
              <a:t>[1]</a:t>
            </a:r>
            <a:r>
              <a:rPr lang="en-US">
                <a:ea typeface="ＭＳ Ｐゴシック" charset="-128"/>
                <a:cs typeface="ＭＳ Ｐゴシック" charset="-128"/>
              </a:rPr>
              <a:t>.</a:t>
            </a:r>
          </a:p>
          <a:p>
            <a:endParaRPr lang="en-US" b="1">
              <a:ea typeface="ＭＳ Ｐゴシック" charset="-128"/>
              <a:cs typeface="ＭＳ Ｐゴシック" charset="-128"/>
            </a:endParaRPr>
          </a:p>
          <a:p>
            <a:r>
              <a:rPr lang="en-US" b="1">
                <a:ea typeface="ＭＳ Ｐゴシック" charset="-128"/>
                <a:cs typeface="ＭＳ Ｐゴシック" charset="-128"/>
              </a:rPr>
              <a:t>Sulforaphane</a:t>
            </a:r>
            <a:r>
              <a:rPr lang="en-US">
                <a:ea typeface="ＭＳ Ｐゴシック" charset="-128"/>
                <a:cs typeface="ＭＳ Ｐゴシック" charset="-128"/>
              </a:rPr>
              <a:t> is an anti</a:t>
            </a:r>
            <a:r>
              <a:rPr lang="en-US">
                <a:ea typeface="ＭＳ Ｐゴシック" charset="-128"/>
                <a:cs typeface="ＭＳ Ｐゴシック" charset="-128"/>
                <a:hlinkClick r:id="rId19" action="ppaction://hlinkfile" tooltip="Cancer"/>
              </a:rPr>
              <a:t>cancer</a:t>
            </a:r>
            <a:r>
              <a:rPr lang="en-US">
                <a:ea typeface="ＭＳ Ｐゴシック" charset="-128"/>
                <a:cs typeface="ＭＳ Ｐゴシック" charset="-128"/>
              </a:rPr>
              <a:t>, </a:t>
            </a:r>
            <a:r>
              <a:rPr lang="en-US">
                <a:ea typeface="ＭＳ Ｐゴシック" charset="-128"/>
                <a:cs typeface="ＭＳ Ｐゴシック" charset="-128"/>
                <a:hlinkClick r:id="rId20" action="ppaction://hlinkfile" tooltip="Antidiabetic"/>
              </a:rPr>
              <a:t>antidiabetic</a:t>
            </a:r>
            <a:r>
              <a:rPr lang="en-US">
                <a:ea typeface="ＭＳ Ｐゴシック" charset="-128"/>
                <a:cs typeface="ＭＳ Ｐゴシック" charset="-128"/>
              </a:rPr>
              <a:t>, and </a:t>
            </a:r>
            <a:r>
              <a:rPr lang="en-US">
                <a:ea typeface="ＭＳ Ｐゴシック" charset="-128"/>
                <a:cs typeface="ＭＳ Ｐゴシック" charset="-128"/>
                <a:hlinkClick r:id="rId21" action="ppaction://hlinkfile" tooltip="Antimicrobial"/>
              </a:rPr>
              <a:t>antimicrobial</a:t>
            </a:r>
            <a:r>
              <a:rPr lang="en-US">
                <a:ea typeface="ＭＳ Ｐゴシック" charset="-128"/>
                <a:cs typeface="ＭＳ Ｐゴシック" charset="-128"/>
              </a:rPr>
              <a:t> compound that can be obtained by eating </a:t>
            </a:r>
            <a:r>
              <a:rPr lang="en-US">
                <a:ea typeface="ＭＳ Ｐゴシック" charset="-128"/>
                <a:cs typeface="ＭＳ Ｐゴシック" charset="-128"/>
                <a:hlinkClick r:id="rId9" action="ppaction://hlinkfile" tooltip="Cruciferous vegetables"/>
              </a:rPr>
              <a:t>cruciferous vegetables</a:t>
            </a:r>
            <a:r>
              <a:rPr lang="en-US">
                <a:ea typeface="ＭＳ Ｐゴシック" charset="-128"/>
                <a:cs typeface="ＭＳ Ｐゴシック" charset="-128"/>
              </a:rPr>
              <a:t> such as </a:t>
            </a:r>
            <a:r>
              <a:rPr lang="en-US">
                <a:ea typeface="ＭＳ Ｐゴシック" charset="-128"/>
                <a:cs typeface="ＭＳ Ｐゴシック" charset="-128"/>
                <a:hlinkClick r:id="rId22" action="ppaction://hlinkfile" tooltip="Brussel sprouts"/>
              </a:rPr>
              <a:t>brussel sprouts</a:t>
            </a:r>
            <a:r>
              <a:rPr lang="en-US">
                <a:ea typeface="ＭＳ Ｐゴシック" charset="-128"/>
                <a:cs typeface="ＭＳ Ｐゴシック" charset="-128"/>
              </a:rPr>
              <a:t>, </a:t>
            </a:r>
            <a:r>
              <a:rPr lang="en-US">
                <a:ea typeface="ＭＳ Ｐゴシック" charset="-128"/>
                <a:cs typeface="ＭＳ Ｐゴシック" charset="-128"/>
                <a:hlinkClick r:id="rId23" action="ppaction://hlinkfile" tooltip="Broccoli"/>
              </a:rPr>
              <a:t>broccoli</a:t>
            </a:r>
            <a:r>
              <a:rPr lang="en-US">
                <a:ea typeface="ＭＳ Ｐゴシック" charset="-128"/>
                <a:cs typeface="ＭＳ Ｐゴシック" charset="-128"/>
              </a:rPr>
              <a:t>, </a:t>
            </a:r>
            <a:r>
              <a:rPr lang="en-US">
                <a:ea typeface="ＭＳ Ｐゴシック" charset="-128"/>
                <a:cs typeface="ＭＳ Ｐゴシック" charset="-128"/>
                <a:hlinkClick r:id="rId24" action="ppaction://hlinkfile" tooltip="Cabbage"/>
              </a:rPr>
              <a:t>cabbage</a:t>
            </a:r>
            <a:r>
              <a:rPr lang="en-US">
                <a:ea typeface="ＭＳ Ｐゴシック" charset="-128"/>
                <a:cs typeface="ＭＳ Ｐゴシック" charset="-128"/>
              </a:rPr>
              <a:t>, </a:t>
            </a:r>
            <a:r>
              <a:rPr lang="en-US">
                <a:ea typeface="ＭＳ Ｐゴシック" charset="-128"/>
                <a:cs typeface="ＭＳ Ｐゴシック" charset="-128"/>
                <a:hlinkClick r:id="rId25" action="ppaction://hlinkfile" tooltip="Cauliflower"/>
              </a:rPr>
              <a:t>cauliflower</a:t>
            </a:r>
            <a:r>
              <a:rPr lang="en-US">
                <a:ea typeface="ＭＳ Ｐゴシック" charset="-128"/>
                <a:cs typeface="ＭＳ Ｐゴシック" charset="-128"/>
              </a:rPr>
              <a:t>, </a:t>
            </a:r>
            <a:r>
              <a:rPr lang="en-US">
                <a:ea typeface="ＭＳ Ｐゴシック" charset="-128"/>
                <a:cs typeface="ＭＳ Ｐゴシック" charset="-128"/>
                <a:hlinkClick r:id="rId26" action="ppaction://hlinkfile" tooltip="Bok choy"/>
              </a:rPr>
              <a:t>bok choy</a:t>
            </a:r>
            <a:r>
              <a:rPr lang="en-US">
                <a:ea typeface="ＭＳ Ｐゴシック" charset="-128"/>
                <a:cs typeface="ＭＳ Ｐゴシック" charset="-128"/>
              </a:rPr>
              <a:t>, </a:t>
            </a:r>
            <a:r>
              <a:rPr lang="en-US">
                <a:ea typeface="ＭＳ Ｐゴシック" charset="-128"/>
                <a:cs typeface="ＭＳ Ｐゴシック" charset="-128"/>
                <a:hlinkClick r:id="rId27" action="ppaction://hlinkfile" tooltip="Kale"/>
              </a:rPr>
              <a:t>kale</a:t>
            </a:r>
            <a:r>
              <a:rPr lang="en-US">
                <a:ea typeface="ＭＳ Ｐゴシック" charset="-128"/>
                <a:cs typeface="ＭＳ Ｐゴシック" charset="-128"/>
              </a:rPr>
              <a:t>, </a:t>
            </a:r>
            <a:r>
              <a:rPr lang="en-US">
                <a:ea typeface="ＭＳ Ｐゴシック" charset="-128"/>
                <a:cs typeface="ＭＳ Ｐゴシック" charset="-128"/>
                <a:hlinkClick r:id="rId28" action="ppaction://hlinkfile" tooltip="Collards"/>
              </a:rPr>
              <a:t>collards</a:t>
            </a:r>
            <a:r>
              <a:rPr lang="en-US">
                <a:ea typeface="ＭＳ Ｐゴシック" charset="-128"/>
                <a:cs typeface="ＭＳ Ｐゴシック" charset="-128"/>
              </a:rPr>
              <a:t>, </a:t>
            </a:r>
            <a:r>
              <a:rPr lang="en-US">
                <a:ea typeface="ＭＳ Ｐゴシック" charset="-128"/>
                <a:cs typeface="ＭＳ Ｐゴシック" charset="-128"/>
                <a:hlinkClick r:id="rId29" action="ppaction://hlinkfile" tooltip="Broccoli sprouts (page does not exist)"/>
              </a:rPr>
              <a:t>broccoli sprouts</a:t>
            </a:r>
            <a:r>
              <a:rPr lang="en-US">
                <a:ea typeface="ＭＳ Ｐゴシック" charset="-128"/>
                <a:cs typeface="ＭＳ Ｐゴシック" charset="-128"/>
              </a:rPr>
              <a:t>, </a:t>
            </a:r>
            <a:r>
              <a:rPr lang="en-US">
                <a:ea typeface="ＭＳ Ｐゴシック" charset="-128"/>
                <a:cs typeface="ＭＳ Ｐゴシック" charset="-128"/>
                <a:hlinkClick r:id="rId30" action="ppaction://hlinkfile" tooltip="Chinese broccoli"/>
              </a:rPr>
              <a:t>chinese broccoli</a:t>
            </a:r>
            <a:r>
              <a:rPr lang="en-US">
                <a:ea typeface="ＭＳ Ｐゴシック" charset="-128"/>
                <a:cs typeface="ＭＳ Ｐゴシック" charset="-128"/>
              </a:rPr>
              <a:t>, </a:t>
            </a:r>
            <a:r>
              <a:rPr lang="en-US">
                <a:ea typeface="ＭＳ Ｐゴシック" charset="-128"/>
                <a:cs typeface="ＭＳ Ｐゴシック" charset="-128"/>
                <a:hlinkClick r:id="rId31" action="ppaction://hlinkfile" tooltip="Broccoli raab"/>
              </a:rPr>
              <a:t>broccoli raab</a:t>
            </a:r>
            <a:r>
              <a:rPr lang="en-US">
                <a:ea typeface="ＭＳ Ｐゴシック" charset="-128"/>
                <a:cs typeface="ＭＳ Ｐゴシック" charset="-128"/>
              </a:rPr>
              <a:t>, </a:t>
            </a:r>
            <a:r>
              <a:rPr lang="en-US">
                <a:ea typeface="ＭＳ Ｐゴシック" charset="-128"/>
                <a:cs typeface="ＭＳ Ｐゴシック" charset="-128"/>
                <a:hlinkClick r:id="rId32" action="ppaction://hlinkfile" tooltip="Kohlrabi"/>
              </a:rPr>
              <a:t>kohlrabi</a:t>
            </a:r>
            <a:r>
              <a:rPr lang="en-US">
                <a:ea typeface="ＭＳ Ｐゴシック" charset="-128"/>
                <a:cs typeface="ＭＳ Ｐゴシック" charset="-128"/>
              </a:rPr>
              <a:t>, </a:t>
            </a:r>
            <a:r>
              <a:rPr lang="en-US">
                <a:ea typeface="ＭＳ Ｐゴシック" charset="-128"/>
                <a:cs typeface="ＭＳ Ｐゴシック" charset="-128"/>
                <a:hlinkClick r:id="rId33" action="ppaction://hlinkfile" tooltip="Mustard plant"/>
              </a:rPr>
              <a:t>mustard</a:t>
            </a:r>
            <a:r>
              <a:rPr lang="en-US">
                <a:ea typeface="ＭＳ Ｐゴシック" charset="-128"/>
                <a:cs typeface="ＭＳ Ｐゴシック" charset="-128"/>
              </a:rPr>
              <a:t>, </a:t>
            </a:r>
            <a:r>
              <a:rPr lang="en-US">
                <a:ea typeface="ＭＳ Ｐゴシック" charset="-128"/>
                <a:cs typeface="ＭＳ Ｐゴシック" charset="-128"/>
                <a:hlinkClick r:id="rId34" action="ppaction://hlinkfile" tooltip="Turnip"/>
              </a:rPr>
              <a:t>turnip</a:t>
            </a:r>
            <a:r>
              <a:rPr lang="en-US">
                <a:ea typeface="ＭＳ Ｐゴシック" charset="-128"/>
                <a:cs typeface="ＭＳ Ｐゴシック" charset="-128"/>
              </a:rPr>
              <a:t>, </a:t>
            </a:r>
            <a:r>
              <a:rPr lang="en-US">
                <a:ea typeface="ＭＳ Ｐゴシック" charset="-128"/>
                <a:cs typeface="ＭＳ Ｐゴシック" charset="-128"/>
                <a:hlinkClick r:id="rId35" action="ppaction://hlinkfile" tooltip="Radish"/>
              </a:rPr>
              <a:t>radish</a:t>
            </a:r>
            <a:r>
              <a:rPr lang="en-US">
                <a:ea typeface="ＭＳ Ｐゴシック" charset="-128"/>
                <a:cs typeface="ＭＳ Ｐゴシック" charset="-128"/>
              </a:rPr>
              <a:t>, </a:t>
            </a:r>
            <a:r>
              <a:rPr lang="en-US">
                <a:ea typeface="ＭＳ Ｐゴシック" charset="-128"/>
                <a:cs typeface="ＭＳ Ｐゴシック" charset="-128"/>
                <a:hlinkClick r:id="rId36" action="ppaction://hlinkfile" tooltip="Eruca sativa"/>
              </a:rPr>
              <a:t>rocket</a:t>
            </a:r>
            <a:r>
              <a:rPr lang="en-US">
                <a:ea typeface="ＭＳ Ｐゴシック" charset="-128"/>
                <a:cs typeface="ＭＳ Ｐゴシック" charset="-128"/>
              </a:rPr>
              <a:t>, and </a:t>
            </a:r>
            <a:r>
              <a:rPr lang="en-US">
                <a:ea typeface="ＭＳ Ｐゴシック" charset="-128"/>
                <a:cs typeface="ＭＳ Ｐゴシック" charset="-128"/>
                <a:hlinkClick r:id="rId37" action="ppaction://hlinkfile" tooltip="Watercress"/>
              </a:rPr>
              <a:t>watercress</a:t>
            </a:r>
            <a:r>
              <a:rPr lang="en-US">
                <a:ea typeface="ＭＳ Ｐゴシック" charset="-128"/>
                <a:cs typeface="ＭＳ Ｐゴシック" charset="-128"/>
              </a:rPr>
              <a:t>. The </a:t>
            </a:r>
            <a:r>
              <a:rPr lang="en-US">
                <a:ea typeface="ＭＳ Ｐゴシック" charset="-128"/>
                <a:cs typeface="ＭＳ Ｐゴシック" charset="-128"/>
                <a:hlinkClick r:id="rId38" action="ppaction://hlinkfile" tooltip="Enzyme"/>
              </a:rPr>
              <a:t>enzyme</a:t>
            </a:r>
            <a:r>
              <a:rPr lang="en-US">
                <a:ea typeface="ＭＳ Ｐゴシック" charset="-128"/>
                <a:cs typeface="ＭＳ Ｐゴシック" charset="-128"/>
              </a:rPr>
              <a:t> </a:t>
            </a:r>
            <a:r>
              <a:rPr lang="en-US">
                <a:ea typeface="ＭＳ Ｐゴシック" charset="-128"/>
                <a:cs typeface="ＭＳ Ｐゴシック" charset="-128"/>
                <a:hlinkClick r:id="rId39" action="ppaction://hlinkfile" tooltip="Myrosinase"/>
              </a:rPr>
              <a:t>myrosinase</a:t>
            </a:r>
            <a:r>
              <a:rPr lang="en-US">
                <a:ea typeface="ＭＳ Ｐゴシック" charset="-128"/>
                <a:cs typeface="ＭＳ Ｐゴシック" charset="-128"/>
              </a:rPr>
              <a:t> transforms </a:t>
            </a:r>
            <a:r>
              <a:rPr lang="en-US" b="1">
                <a:ea typeface="ＭＳ Ｐゴシック" charset="-128"/>
                <a:cs typeface="ＭＳ Ｐゴシック" charset="-128"/>
              </a:rPr>
              <a:t>glucoraphanin</a:t>
            </a:r>
            <a:r>
              <a:rPr lang="en-US">
                <a:ea typeface="ＭＳ Ｐゴシック" charset="-128"/>
                <a:cs typeface="ＭＳ Ｐゴシック" charset="-128"/>
              </a:rPr>
              <a:t> (a </a:t>
            </a:r>
            <a:r>
              <a:rPr lang="en-US">
                <a:ea typeface="ＭＳ Ｐゴシック" charset="-128"/>
                <a:cs typeface="ＭＳ Ｐゴシック" charset="-128"/>
                <a:hlinkClick r:id="rId7" action="ppaction://hlinkfile" tooltip="Glucosinolate"/>
              </a:rPr>
              <a:t>glucosinolate</a:t>
            </a:r>
            <a:r>
              <a:rPr lang="en-US">
                <a:ea typeface="ＭＳ Ｐゴシック" charset="-128"/>
                <a:cs typeface="ＭＳ Ｐゴシック" charset="-128"/>
              </a:rPr>
              <a:t>) into sulforaphane upon damage to the plant (such as from chewing). The young </a:t>
            </a:r>
            <a:r>
              <a:rPr lang="en-US">
                <a:ea typeface="ＭＳ Ｐゴシック" charset="-128"/>
                <a:cs typeface="ＭＳ Ｐゴシック" charset="-128"/>
                <a:hlinkClick r:id="rId40" action="ppaction://hlinkfile" tooltip="Sprouts"/>
              </a:rPr>
              <a:t>sprouts</a:t>
            </a:r>
            <a:r>
              <a:rPr lang="en-US">
                <a:ea typeface="ＭＳ Ｐゴシック" charset="-128"/>
                <a:cs typeface="ＭＳ Ｐゴシック" charset="-128"/>
              </a:rPr>
              <a:t> of broccoli and cauliflower are particularly rich in glucoraphanin.</a:t>
            </a:r>
          </a:p>
          <a:p>
            <a:r>
              <a:rPr lang="en-US">
                <a:ea typeface="ＭＳ Ｐゴシック" charset="-128"/>
                <a:cs typeface="ＭＳ Ｐゴシック" charset="-128"/>
              </a:rPr>
              <a:t>The anticancer activity of sulforaphane is thought to be related to the </a:t>
            </a:r>
            <a:r>
              <a:rPr lang="en-US">
                <a:ea typeface="ＭＳ Ｐゴシック" charset="-128"/>
                <a:cs typeface="ＭＳ Ｐゴシック" charset="-128"/>
                <a:hlinkClick r:id="rId41" action="ppaction://hlinkfile" tooltip="Enzyme induction and inhibition"/>
              </a:rPr>
              <a:t>induction</a:t>
            </a:r>
            <a:r>
              <a:rPr lang="en-US">
                <a:ea typeface="ＭＳ Ｐゴシック" charset="-128"/>
                <a:cs typeface="ＭＳ Ｐゴシック" charset="-128"/>
              </a:rPr>
              <a:t> of phase-II enzymes of </a:t>
            </a:r>
            <a:r>
              <a:rPr lang="en-US">
                <a:ea typeface="ＭＳ Ｐゴシック" charset="-128"/>
                <a:cs typeface="ＭＳ Ｐゴシック" charset="-128"/>
                <a:hlinkClick r:id="rId42" action="ppaction://hlinkfile" tooltip="Xenobiotic"/>
              </a:rPr>
              <a:t>xenobiotic</a:t>
            </a:r>
            <a:r>
              <a:rPr lang="en-US">
                <a:ea typeface="ＭＳ Ｐゴシック" charset="-128"/>
                <a:cs typeface="ＭＳ Ｐゴシック" charset="-128"/>
              </a:rPr>
              <a:t> transformation (such as </a:t>
            </a:r>
            <a:r>
              <a:rPr lang="en-US">
                <a:ea typeface="ＭＳ Ｐゴシック" charset="-128"/>
                <a:cs typeface="ＭＳ Ｐゴシック" charset="-128"/>
                <a:hlinkClick r:id="rId43" action="ppaction://hlinkfile" tooltip="Quinone reductase (page does not exist)"/>
              </a:rPr>
              <a:t>quinone reductase</a:t>
            </a:r>
            <a:r>
              <a:rPr lang="en-US">
                <a:ea typeface="ＭＳ Ｐゴシック" charset="-128"/>
                <a:cs typeface="ＭＳ Ｐゴシック" charset="-128"/>
              </a:rPr>
              <a:t> and </a:t>
            </a:r>
            <a:r>
              <a:rPr lang="en-US">
                <a:ea typeface="ＭＳ Ｐゴシック" charset="-128"/>
                <a:cs typeface="ＭＳ Ｐゴシック" charset="-128"/>
                <a:hlinkClick r:id="rId44" action="ppaction://hlinkfile" tooltip="Glutathione S-transferase"/>
              </a:rPr>
              <a:t>glutathione </a:t>
            </a:r>
            <a:r>
              <a:rPr lang="en-US" i="1">
                <a:ea typeface="ＭＳ Ｐゴシック" charset="-128"/>
                <a:cs typeface="ＭＳ Ｐゴシック" charset="-128"/>
                <a:hlinkClick r:id="rId44" action="ppaction://hlinkfile" tooltip="Glutathione S-transferase"/>
              </a:rPr>
              <a:t>S</a:t>
            </a:r>
            <a:r>
              <a:rPr lang="en-US">
                <a:ea typeface="ＭＳ Ｐゴシック" charset="-128"/>
                <a:cs typeface="ＭＳ Ｐゴシック" charset="-128"/>
                <a:hlinkClick r:id="rId44" action="ppaction://hlinkfile" tooltip="Glutathione S-transferase"/>
              </a:rPr>
              <a:t>-transferase</a:t>
            </a:r>
            <a:r>
              <a:rPr lang="en-US">
                <a:ea typeface="ＭＳ Ｐゴシック" charset="-128"/>
                <a:cs typeface="ＭＳ Ｐゴシック" charset="-128"/>
              </a:rPr>
              <a:t>), and enhancing the transcription of tumor suppressor proteins. </a:t>
            </a:r>
            <a:r>
              <a:rPr lang="en-US" baseline="30000">
                <a:ea typeface="ＭＳ Ｐゴシック" charset="-128"/>
                <a:cs typeface="ＭＳ Ｐゴシック" charset="-128"/>
              </a:rPr>
              <a:t>[</a:t>
            </a:r>
            <a:r>
              <a:rPr lang="en-US" i="1" baseline="30000">
                <a:ea typeface="ＭＳ Ｐゴシック" charset="-128"/>
                <a:cs typeface="ＭＳ Ｐゴシック" charset="-128"/>
                <a:hlinkClick r:id="rId45" action="ppaction://hlinkfile" tooltip="Wikipedia:Citation needed"/>
              </a:rPr>
              <a:t>citation needed</a:t>
            </a:r>
            <a:r>
              <a:rPr lang="en-US" baseline="30000">
                <a:ea typeface="ＭＳ Ｐゴシック" charset="-128"/>
                <a:cs typeface="ＭＳ Ｐゴシック" charset="-128"/>
              </a:rPr>
              <a:t>]</a:t>
            </a:r>
            <a:endParaRPr lang="en-US">
              <a:ea typeface="ＭＳ Ｐゴシック" charset="-128"/>
              <a:cs typeface="ＭＳ Ｐゴシック" charset="-128"/>
            </a:endParaRPr>
          </a:p>
          <a:p>
            <a:r>
              <a:rPr lang="en-US">
                <a:ea typeface="ＭＳ Ｐゴシック" charset="-128"/>
                <a:cs typeface="ＭＳ Ｐゴシック" charset="-128"/>
              </a:rPr>
              <a:t>Researchers at the Johns Hopkins University School of Medicine in Baltimore MD first identified sulforaphane in broccoli sprouts which, of the cruciferous vegetables, have the highest concentration of sulforaphane.</a:t>
            </a:r>
            <a:r>
              <a:rPr lang="en-US" baseline="30000">
                <a:ea typeface="ＭＳ Ｐゴシック" charset="-128"/>
                <a:cs typeface="ＭＳ Ｐゴシック" charset="-128"/>
                <a:hlinkClick r:id="rId46" action="ppaction://hlinkfile"/>
              </a:rPr>
              <a:t>[1]</a:t>
            </a:r>
            <a:r>
              <a:rPr lang="en-US">
                <a:ea typeface="ＭＳ Ｐゴシック" charset="-128"/>
                <a:cs typeface="ＭＳ Ｐゴシック" charset="-128"/>
              </a:rPr>
              <a:t> Consumption of broccoli sprouts has shown to be effective at inhibiting </a:t>
            </a:r>
            <a:r>
              <a:rPr lang="en-US" i="1">
                <a:ea typeface="ＭＳ Ｐゴシック" charset="-128"/>
                <a:cs typeface="ＭＳ Ｐゴシック" charset="-128"/>
                <a:hlinkClick r:id="rId47" action="ppaction://hlinkfile" tooltip="Helicobacter pylori"/>
              </a:rPr>
              <a:t>Helicobacter pylori</a:t>
            </a:r>
            <a:r>
              <a:rPr lang="en-US">
                <a:ea typeface="ＭＳ Ｐゴシック" charset="-128"/>
                <a:cs typeface="ＭＳ Ｐゴシック" charset="-128"/>
              </a:rPr>
              <a:t> growth</a:t>
            </a:r>
            <a:r>
              <a:rPr lang="en-US" baseline="30000">
                <a:ea typeface="ＭＳ Ｐゴシック" charset="-128"/>
                <a:cs typeface="ＭＳ Ｐゴシック" charset="-128"/>
                <a:hlinkClick r:id="rId48" action="ppaction://hlinkfile"/>
              </a:rPr>
              <a:t>[2]</a:t>
            </a:r>
            <a:r>
              <a:rPr lang="en-US">
                <a:ea typeface="ＭＳ Ｐゴシック" charset="-128"/>
                <a:cs typeface="ＭＳ Ｐゴシック" charset="-128"/>
              </a:rPr>
              <a:t> with sulforaphane being at least one of the active agents.</a:t>
            </a:r>
            <a:r>
              <a:rPr lang="en-US" baseline="30000">
                <a:ea typeface="ＭＳ Ｐゴシック" charset="-128"/>
                <a:cs typeface="ＭＳ Ｐゴシック" charset="-128"/>
                <a:hlinkClick r:id="rId49" action="ppaction://hlinkfile"/>
              </a:rPr>
              <a:t>[3]</a:t>
            </a:r>
            <a:endParaRPr lang="en-US">
              <a:ea typeface="ＭＳ Ｐゴシック" charset="-128"/>
              <a:cs typeface="ＭＳ Ｐゴシック" charset="-128"/>
            </a:endParaRPr>
          </a:p>
          <a:p>
            <a:r>
              <a:rPr lang="en-US">
                <a:ea typeface="ＭＳ Ｐゴシック" charset="-128"/>
                <a:cs typeface="ＭＳ Ｐゴシック" charset="-128"/>
              </a:rPr>
              <a:t>Sulforaphane and </a:t>
            </a:r>
            <a:r>
              <a:rPr lang="en-US">
                <a:ea typeface="ＭＳ Ｐゴシック" charset="-128"/>
                <a:cs typeface="ＭＳ Ｐゴシック" charset="-128"/>
                <a:hlinkClick r:id="rId50" action="ppaction://hlinkfile" tooltip="Diindolylmethane"/>
              </a:rPr>
              <a:t>diindolylmethane</a:t>
            </a:r>
            <a:r>
              <a:rPr lang="en-US">
                <a:ea typeface="ＭＳ Ｐゴシック" charset="-128"/>
                <a:cs typeface="ＭＳ Ｐゴシック" charset="-128"/>
              </a:rPr>
              <a:t> (another compound from Brassica vegetables) have recently been shown to synergize together in the inhibition of cancer growth.</a:t>
            </a:r>
          </a:p>
          <a:p>
            <a:r>
              <a:rPr lang="en-US">
                <a:ea typeface="ＭＳ Ｐゴシック" charset="-128"/>
                <a:cs typeface="ＭＳ Ｐゴシック" charset="-128"/>
              </a:rPr>
              <a:t>Optimal dosage has not yet been determined, but some doctors recommend 200 - 400 </a:t>
            </a:r>
            <a:r>
              <a:rPr lang="en-US">
                <a:ea typeface="ＭＳ Ｐゴシック" charset="-128"/>
                <a:cs typeface="ＭＳ Ｐゴシック" charset="-128"/>
                <a:hlinkClick r:id="rId51" action="ppaction://hlinkfile" tooltip="Microgram"/>
              </a:rPr>
              <a:t>mcg</a:t>
            </a:r>
            <a:r>
              <a:rPr lang="en-US">
                <a:ea typeface="ＭＳ Ｐゴシック" charset="-128"/>
                <a:cs typeface="ＭＳ Ｐゴシック" charset="-128"/>
              </a:rPr>
              <a:t> of sulforaphane daily from broccoli-sprout extracts. Sulforaphane and dietary consumption of cruciferous vegetables are known to affect the action of drug-metabolizing enzymes.</a:t>
            </a:r>
            <a:r>
              <a:rPr lang="en-US" baseline="30000">
                <a:ea typeface="ＭＳ Ｐゴシック" charset="-128"/>
                <a:cs typeface="ＭＳ Ｐゴシック" charset="-128"/>
                <a:hlinkClick r:id="rId52" action="ppaction://hlinkfile"/>
              </a:rPr>
              <a:t>[4]</a:t>
            </a:r>
            <a:r>
              <a:rPr lang="en-US">
                <a:ea typeface="ＭＳ Ｐゴシック" charset="-128"/>
                <a:cs typeface="ＭＳ Ｐゴシック" charset="-128"/>
              </a:rPr>
              <a:t> Although no side effects or direct drug interactions have been reported as of 2008, people taking prescription drugs are advised to consult a doctor before taking sulforaphane or broccoli-sprout extracts.</a:t>
            </a:r>
          </a:p>
          <a:p>
            <a:r>
              <a:rPr lang="en-US">
                <a:ea typeface="ＭＳ Ｐゴシック" charset="-128"/>
                <a:cs typeface="ＭＳ Ｐゴシック" charset="-128"/>
              </a:rPr>
              <a:t>Sulforaphane seems to protect skin against UV radiation damage, and thus potentially against cancer, when applied topically.</a:t>
            </a:r>
            <a:r>
              <a:rPr lang="en-US" baseline="30000">
                <a:ea typeface="ＭＳ Ｐゴシック" charset="-128"/>
                <a:cs typeface="ＭＳ Ｐゴシック" charset="-128"/>
                <a:hlinkClick r:id="rId53" action="ppaction://hlinkfile"/>
              </a:rPr>
              <a:t>[5]</a:t>
            </a:r>
            <a:endParaRPr lang="en-US" baseline="30000">
              <a:ea typeface="ＭＳ Ｐゴシック" charset="-128"/>
              <a:cs typeface="ＭＳ Ｐゴシック" charset="-128"/>
            </a:endParaRPr>
          </a:p>
          <a:p>
            <a:endParaRPr lang="en-US" baseline="30000">
              <a:ea typeface="ＭＳ Ｐゴシック" charset="-128"/>
              <a:cs typeface="ＭＳ Ｐゴシック" charset="-128"/>
            </a:endParaRPr>
          </a:p>
          <a:p>
            <a:r>
              <a:rPr lang="en-US" b="1">
                <a:ea typeface="ＭＳ Ｐゴシック" charset="-128"/>
                <a:cs typeface="ＭＳ Ｐゴシック" charset="-128"/>
              </a:rPr>
              <a:t>3,3</a:t>
            </a:r>
            <a:r>
              <a:rPr lang="en-US" b="1">
                <a:ea typeface="Lucida Grande" charset="0"/>
                <a:cs typeface="Lucida Grande" charset="0"/>
              </a:rPr>
              <a:t>′</a:t>
            </a:r>
            <a:r>
              <a:rPr lang="en-US" b="1">
                <a:ea typeface="ＭＳ Ｐゴシック" charset="-128"/>
                <a:cs typeface="ＭＳ Ｐゴシック" charset="-128"/>
              </a:rPr>
              <a:t>-Diindolylmethane</a:t>
            </a:r>
            <a:r>
              <a:rPr lang="en-US">
                <a:ea typeface="ＭＳ Ｐゴシック" charset="-128"/>
                <a:cs typeface="ＭＳ Ｐゴシック" charset="-128"/>
              </a:rPr>
              <a:t>or </a:t>
            </a:r>
            <a:r>
              <a:rPr lang="en-US" b="1">
                <a:ea typeface="ＭＳ Ｐゴシック" charset="-128"/>
                <a:cs typeface="ＭＳ Ｐゴシック" charset="-128"/>
              </a:rPr>
              <a:t>DIM</a:t>
            </a:r>
            <a:r>
              <a:rPr lang="en-US">
                <a:ea typeface="ＭＳ Ｐゴシック" charset="-128"/>
                <a:cs typeface="ＭＳ Ｐゴシック" charset="-128"/>
              </a:rPr>
              <a:t> is an </a:t>
            </a:r>
            <a:r>
              <a:rPr lang="en-US">
                <a:ea typeface="ＭＳ Ｐゴシック" charset="-128"/>
                <a:cs typeface="ＭＳ Ｐゴシック" charset="-128"/>
                <a:hlinkClick r:id="rId12" action="ppaction://hlinkfile" tooltip="Anticarcinogen"/>
              </a:rPr>
              <a:t>anticarcinogen</a:t>
            </a:r>
            <a:r>
              <a:rPr lang="en-US">
                <a:ea typeface="ＭＳ Ｐゴシック" charset="-128"/>
                <a:cs typeface="ＭＳ Ｐゴシック" charset="-128"/>
              </a:rPr>
              <a:t> compound derived from the </a:t>
            </a:r>
            <a:r>
              <a:rPr lang="en-US">
                <a:ea typeface="ＭＳ Ｐゴシック" charset="-128"/>
                <a:cs typeface="ＭＳ Ｐゴシック" charset="-128"/>
                <a:hlinkClick r:id="rId54" action="ppaction://hlinkfile" tooltip="Digestion"/>
              </a:rPr>
              <a:t>digestion</a:t>
            </a:r>
            <a:r>
              <a:rPr lang="en-US">
                <a:ea typeface="ＭＳ Ｐゴシック" charset="-128"/>
                <a:cs typeface="ＭＳ Ｐゴシック" charset="-128"/>
              </a:rPr>
              <a:t> of </a:t>
            </a:r>
            <a:r>
              <a:rPr lang="en-US">
                <a:ea typeface="ＭＳ Ｐゴシック" charset="-128"/>
                <a:cs typeface="ＭＳ Ｐゴシック" charset="-128"/>
                <a:hlinkClick r:id="rId55" action="ppaction://hlinkfile" tooltip="Indole-3-carbinol"/>
              </a:rPr>
              <a:t>indole-3-carbinol</a:t>
            </a:r>
            <a:r>
              <a:rPr lang="en-US">
                <a:ea typeface="ＭＳ Ｐゴシック" charset="-128"/>
                <a:cs typeface="ＭＳ Ｐゴシック" charset="-128"/>
              </a:rPr>
              <a:t>, found in </a:t>
            </a:r>
            <a:r>
              <a:rPr lang="en-US" i="1">
                <a:ea typeface="ＭＳ Ｐゴシック" charset="-128"/>
                <a:cs typeface="ＭＳ Ｐゴシック" charset="-128"/>
                <a:hlinkClick r:id="rId56" action="ppaction://hlinkfile" tooltip="Brassica"/>
              </a:rPr>
              <a:t>Brassica</a:t>
            </a:r>
            <a:r>
              <a:rPr lang="en-US">
                <a:ea typeface="ＭＳ Ｐゴシック" charset="-128"/>
                <a:cs typeface="ＭＳ Ｐゴシック" charset="-128"/>
              </a:rPr>
              <a:t> vegetables such as </a:t>
            </a:r>
            <a:r>
              <a:rPr lang="en-US">
                <a:ea typeface="ＭＳ Ｐゴシック" charset="-128"/>
                <a:cs typeface="ＭＳ Ｐゴシック" charset="-128"/>
                <a:hlinkClick r:id="rId23" action="ppaction://hlinkfile" tooltip="Broccoli"/>
              </a:rPr>
              <a:t>broccoli</a:t>
            </a:r>
            <a:r>
              <a:rPr lang="en-US">
                <a:ea typeface="ＭＳ Ｐゴシック" charset="-128"/>
                <a:cs typeface="ＭＳ Ｐゴシック" charset="-128"/>
              </a:rPr>
              <a:t> and </a:t>
            </a:r>
            <a:r>
              <a:rPr lang="en-US">
                <a:ea typeface="ＭＳ Ｐゴシック" charset="-128"/>
                <a:cs typeface="ＭＳ Ｐゴシック" charset="-128"/>
                <a:hlinkClick r:id="rId25" action="ppaction://hlinkfile" tooltip="Cauliflower"/>
              </a:rPr>
              <a:t>cauliflower</a:t>
            </a:r>
            <a:r>
              <a:rPr lang="en-US">
                <a:ea typeface="ＭＳ Ｐゴシック" charset="-128"/>
                <a:cs typeface="ＭＳ Ｐゴシック" charset="-128"/>
              </a:rPr>
              <a:t>. </a:t>
            </a:r>
            <a:r>
              <a:rPr lang="en-US" baseline="30000">
                <a:ea typeface="ＭＳ Ｐゴシック" charset="-128"/>
                <a:cs typeface="ＭＳ Ｐゴシック" charset="-128"/>
              </a:rPr>
              <a:t>[</a:t>
            </a:r>
            <a:r>
              <a:rPr lang="en-US" i="1" baseline="30000">
                <a:ea typeface="ＭＳ Ｐゴシック" charset="-128"/>
                <a:cs typeface="ＭＳ Ｐゴシック" charset="-128"/>
                <a:hlinkClick r:id="rId45" action="ppaction://hlinkfile" tooltip="Wikipedia:Citation needed"/>
              </a:rPr>
              <a:t>citation needed</a:t>
            </a:r>
            <a:r>
              <a:rPr lang="en-US" baseline="30000">
                <a:ea typeface="ＭＳ Ｐゴシック" charset="-128"/>
                <a:cs typeface="ＭＳ Ｐゴシック" charset="-128"/>
              </a:rPr>
              <a:t>]</a:t>
            </a:r>
            <a:r>
              <a:rPr lang="en-US">
                <a:ea typeface="ＭＳ Ｐゴシック" charset="-128"/>
                <a:cs typeface="ＭＳ Ｐゴシック" charset="-128"/>
              </a:rPr>
              <a:t> The reputation of </a:t>
            </a:r>
            <a:r>
              <a:rPr lang="en-US" i="1">
                <a:ea typeface="ＭＳ Ｐゴシック" charset="-128"/>
                <a:cs typeface="ＭＳ Ｐゴシック" charset="-128"/>
              </a:rPr>
              <a:t>Brassica</a:t>
            </a:r>
            <a:r>
              <a:rPr lang="en-US">
                <a:ea typeface="ＭＳ Ｐゴシック" charset="-128"/>
                <a:cs typeface="ＭＳ Ｐゴシック" charset="-128"/>
              </a:rPr>
              <a:t> vegetables as medicinal plants rests in part on the activities of diindolylmethane. </a:t>
            </a:r>
            <a:r>
              <a:rPr lang="en-US" baseline="30000">
                <a:ea typeface="ＭＳ Ｐゴシック" charset="-128"/>
                <a:cs typeface="ＭＳ Ｐゴシック" charset="-128"/>
              </a:rPr>
              <a:t>[</a:t>
            </a:r>
            <a:r>
              <a:rPr lang="en-US" i="1" baseline="30000">
                <a:ea typeface="ＭＳ Ｐゴシック" charset="-128"/>
                <a:cs typeface="ＭＳ Ｐゴシック" charset="-128"/>
                <a:hlinkClick r:id="rId45" action="ppaction://hlinkfile" tooltip="Wikipedia:Citation needed"/>
              </a:rPr>
              <a:t>citation needed</a:t>
            </a:r>
            <a:r>
              <a:rPr lang="en-US" baseline="30000">
                <a:ea typeface="ＭＳ Ｐゴシック" charset="-128"/>
                <a:cs typeface="ＭＳ Ｐゴシック" charset="-128"/>
              </a:rPr>
              <a:t>]</a:t>
            </a:r>
            <a:endParaRPr lang="en-US">
              <a:ea typeface="ＭＳ Ｐゴシック" charset="-128"/>
              <a:cs typeface="ＭＳ Ｐゴシック" charset="-128"/>
            </a:endParaRPr>
          </a:p>
          <a:p>
            <a:endParaRPr lang="en-US">
              <a:ea typeface="ＭＳ Ｐゴシック" charset="-128"/>
              <a:cs typeface="ＭＳ Ｐゴシック" charset="-128"/>
            </a:endParaRPr>
          </a:p>
          <a:p>
            <a:endParaRPr lang="en-US">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a:xfrm>
            <a:off x="1146175" y="687388"/>
            <a:ext cx="4565650" cy="3425825"/>
          </a:xfrm>
          <a:ln/>
        </p:spPr>
      </p:sp>
      <p:sp>
        <p:nvSpPr>
          <p:cNvPr id="460803" name="Notes Placeholder 2"/>
          <p:cNvSpPr>
            <a:spLocks noGrp="1"/>
          </p:cNvSpPr>
          <p:nvPr>
            <p:ph type="body" idx="1"/>
          </p:nvPr>
        </p:nvSpPr>
        <p:spPr>
          <a:noFill/>
          <a:ln/>
        </p:spPr>
        <p:txBody>
          <a:bodyPr/>
          <a:lstStyle/>
          <a:p>
            <a:r>
              <a:rPr lang="en-US">
                <a:ea typeface="ＭＳ Ｐゴシック" charset="-128"/>
                <a:cs typeface="ＭＳ Ｐゴシック" charset="-128"/>
              </a:rPr>
              <a:t>Picrorrhiza, 500-1500 mg/day</a:t>
            </a:r>
          </a:p>
          <a:p>
            <a:r>
              <a:rPr lang="en-US">
                <a:ea typeface="ＭＳ Ｐゴシック" charset="-128"/>
                <a:cs typeface="ＭＳ Ｐゴシック" charset="-128"/>
              </a:rPr>
              <a:t>Silymarin, 400-1200 mg/day</a:t>
            </a:r>
          </a:p>
          <a:p>
            <a:r>
              <a:rPr lang="en-US">
                <a:ea typeface="ＭＳ Ｐゴシック" charset="-128"/>
                <a:cs typeface="ＭＳ Ｐゴシック" charset="-128"/>
              </a:rPr>
              <a:t>Turmeric extract, pine bark, bilberry, grape extract, melatonin, theanine, strawberry/black raspberry extracts</a:t>
            </a:r>
          </a:p>
          <a:p>
            <a:endParaRPr lang="en-US">
              <a:ea typeface="ＭＳ Ｐゴシック" charset="-128"/>
              <a:cs typeface="ＭＳ Ｐゴシック" charset="-128"/>
            </a:endParaRPr>
          </a:p>
        </p:txBody>
      </p:sp>
      <p:sp>
        <p:nvSpPr>
          <p:cNvPr id="460804" name="Slide Number Placeholder 3"/>
          <p:cNvSpPr>
            <a:spLocks noGrp="1"/>
          </p:cNvSpPr>
          <p:nvPr>
            <p:ph type="sldNum" sz="quarter" idx="5"/>
          </p:nvPr>
        </p:nvSpPr>
        <p:spPr>
          <a:noFill/>
        </p:spPr>
        <p:txBody>
          <a:bodyPr/>
          <a:lstStyle/>
          <a:p>
            <a:fld id="{C48F2C6A-42AC-6E43-8EB8-AF1DCB7C9488}" type="slidenum">
              <a:rPr lang="en-US"/>
              <a:pPr/>
              <a:t>102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a:lstStyle/>
          <a:p>
            <a:fld id="{3EEB4083-BFDC-A14A-8AA2-C8713FD6CEDB}" type="slidenum">
              <a:rPr lang="en-US"/>
              <a:pPr/>
              <a:t>103</a:t>
            </a:fld>
            <a:endParaRPr lang="en-US"/>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2123849" y="686595"/>
            <a:ext cx="2610304" cy="3427016"/>
          </a:xfrm>
          <a:ln/>
        </p:spPr>
      </p:sp>
      <p:sp>
        <p:nvSpPr>
          <p:cNvPr id="150531" name="Notes Placeholder 2"/>
          <p:cNvSpPr>
            <a:spLocks noGrp="1"/>
          </p:cNvSpPr>
          <p:nvPr>
            <p:ph type="body" idx="1"/>
          </p:nvPr>
        </p:nvSpPr>
        <p:spPr>
          <a:noFill/>
          <a:ln/>
        </p:spPr>
        <p:txBody>
          <a:bodyPr/>
          <a:lstStyle/>
          <a:p>
            <a:endParaRPr lang="en-US"/>
          </a:p>
        </p:txBody>
      </p:sp>
      <p:sp>
        <p:nvSpPr>
          <p:cNvPr id="150532" name="Slide Number Placeholder 3"/>
          <p:cNvSpPr>
            <a:spLocks noGrp="1"/>
          </p:cNvSpPr>
          <p:nvPr>
            <p:ph type="sldNum" sz="quarter" idx="5"/>
          </p:nvPr>
        </p:nvSpPr>
        <p:spPr>
          <a:noFill/>
        </p:spPr>
        <p:txBody>
          <a:bodyPr/>
          <a:lstStyle/>
          <a:p>
            <a:fld id="{1D49A1F4-EB7D-8847-B7C1-073ACD02556C}" type="slidenum">
              <a:rPr lang="en-US"/>
              <a:pPr/>
              <a:t>104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a:lstStyle/>
          <a:p>
            <a:fld id="{4C6F3A1F-91EE-3640-A7D6-23EFE44B97A1}" type="slidenum">
              <a:rPr lang="en-US"/>
              <a:pPr/>
              <a:t>105</a:t>
            </a:fld>
            <a:endParaRPr lang="en-US"/>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a:lstStyle/>
          <a:p>
            <a:fld id="{F05706D3-C92F-B74E-899C-30D26745A8EA}" type="slidenum">
              <a:rPr lang="en-US"/>
              <a:pPr/>
              <a:t>106</a:t>
            </a:fld>
            <a:endParaRPr lang="en-US"/>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xfrm>
            <a:off x="914400" y="4343400"/>
            <a:ext cx="5030788" cy="4114800"/>
          </a:xfrm>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a:lstStyle/>
          <a:p>
            <a:fld id="{AEF51618-5FC4-9044-A05B-638C15894C38}" type="slidenum">
              <a:rPr lang="en-US"/>
              <a:pPr/>
              <a:t>109</a:t>
            </a:fld>
            <a:endParaRPr lang="en-US"/>
          </a:p>
        </p:txBody>
      </p:sp>
      <p:sp>
        <p:nvSpPr>
          <p:cNvPr id="122883"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p>
            <a:fld id="{DDD8660D-EA06-E948-B2E7-FD30005851F9}" type="slidenum">
              <a:rPr lang="en-US"/>
              <a:pPr/>
              <a:t>113</a:t>
            </a:fld>
            <a:endParaRPr lang="en-US"/>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a:lstStyle/>
          <a:p>
            <a:fld id="{B3A950E0-40F7-6748-977B-6404F8F24729}" type="slidenum">
              <a:rPr lang="en-US"/>
              <a:pPr/>
              <a:t>114</a:t>
            </a:fld>
            <a:endParaRPr lang="en-US"/>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p>
            <a:fld id="{29C1DFDB-DAFB-EB4D-9DAF-09070D6C3168}" type="slidenum">
              <a:rPr lang="en-US"/>
              <a:pPr/>
              <a:t>115</a:t>
            </a:fld>
            <a:endParaRPr lang="en-US"/>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p>
            <a:fld id="{317133E1-675E-EC44-B1E6-6B4D180F1078}" type="slidenum">
              <a:rPr lang="en-US"/>
              <a:pPr/>
              <a:t>116</a:t>
            </a:fld>
            <a:endParaRPr lang="en-US"/>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p>
            <a:fld id="{B476A9FE-F3CE-AD43-B697-44ED3295AA43}" type="slidenum">
              <a:rPr lang="en-US"/>
              <a:pPr/>
              <a:t>117</a:t>
            </a:fld>
            <a:endParaRPr lang="en-US"/>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p>
            <a:fld id="{F8B03BEB-164F-DE48-80A8-1651B9BE83B5}" type="slidenum">
              <a:rPr lang="en-US"/>
              <a:pPr/>
              <a:t>119</a:t>
            </a:fld>
            <a:endParaRPr lang="en-US"/>
          </a:p>
        </p:txBody>
      </p:sp>
      <p:sp>
        <p:nvSpPr>
          <p:cNvPr id="139267"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39268"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p>
            <a:fld id="{F7CB9369-6337-574E-A5E6-6382CB3B2C30}" type="slidenum">
              <a:rPr lang="en-US"/>
              <a:pPr/>
              <a:t>120</a:t>
            </a:fld>
            <a:endParaRPr lang="en-US"/>
          </a:p>
        </p:txBody>
      </p:sp>
      <p:sp>
        <p:nvSpPr>
          <p:cNvPr id="141315"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p>
            <a:fld id="{A9BD5A6B-BF5C-1D44-B944-917A9EB3C2D2}" type="slidenum">
              <a:rPr lang="en-US"/>
              <a:pPr/>
              <a:t>121</a:t>
            </a:fld>
            <a:endParaRPr lang="en-US"/>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a:lstStyle/>
          <a:p>
            <a:pPr eaLnBrk="1" hangingPunct="1">
              <a:spcBef>
                <a:spcPct val="0"/>
              </a:spcBef>
            </a:pPr>
            <a:endParaRPr lang="en-US">
              <a:latin typeface="Arial" charset="0"/>
              <a:ea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102403" name="Text Box 2"/>
          <p:cNvSpPr>
            <a:spLocks noGrp="1" noChangeArrowheads="1"/>
          </p:cNvSpPr>
          <p:nvPr>
            <p:ph type="body" idx="1"/>
          </p:nvPr>
        </p:nvSpPr>
        <p:spPr>
          <a:xfrm>
            <a:off x="1046163" y="4352925"/>
            <a:ext cx="4770437" cy="3971925"/>
          </a:xfrm>
          <a:noFill/>
          <a:ln/>
        </p:spPr>
        <p:txBody>
          <a:bodyPr lIns="0" tIns="0" rIns="0" bIns="0">
            <a:spAutoFit/>
          </a:bodyPr>
          <a:lstStyle/>
          <a:p>
            <a:pPr marL="193675" indent="-193675" eaLnBrk="1" hangingPunct="1">
              <a:lnSpc>
                <a:spcPct val="97000"/>
              </a:lnSpc>
              <a:spcBef>
                <a:spcPct val="0"/>
              </a:spcBef>
              <a:buSzPct val="45000"/>
              <a:tabLst>
                <a:tab pos="649288" algn="l"/>
                <a:tab pos="1298575" algn="l"/>
                <a:tab pos="1947863" algn="l"/>
                <a:tab pos="2597150" algn="l"/>
                <a:tab pos="3248025" algn="l"/>
                <a:tab pos="3897313" algn="l"/>
                <a:tab pos="4546600" algn="l"/>
              </a:tabLst>
            </a:pPr>
            <a:r>
              <a:rPr lang="en-GB" sz="1400">
                <a:ea typeface="Lucida Sans Unicode" charset="0"/>
                <a:cs typeface="Lucida Sans Unicode" charset="0"/>
              </a:rPr>
              <a:t>Figure 1. The Global Cycle of Mercury. In nature, mercury vapor (Hg0), a stable monatomic gas, evaporates from the earth's surface (both soil and water) and is emitted by volcanoes (Panel A). Anthropogenic sources include emissions from coal-burning power stations and municipal incinerators. After approximately one year, mercury vapor is converted to a soluble form (Hg2+) and returned to the earth in rainwater. It may be converted back to the vapor form both in soil and in water by microorganisms and reemitted into the atmosphere. Thus, mercury may recirculate for long periods. Mercury attached to aquatic sediments is subject to microbial conversion to methyl mercury (MeHg), whereupon it enters the aquatic food chain. It reaches its highest concentrations in long-lived predatory fish, such as sharks. Panel B indicates the routes of transformation to methyl mercury as originally suggested by Jernelov.26 Panel C depicts the increase in mercury concentrations in feathers of fish-eating birds in Sweden.27 The period covered by these data corresponds approximately to the growth of industrialization in Sweden.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prstTxWarp prst="textNoShape">
                <a:avLst/>
              </a:prstTxWarp>
            </a:bodyPr>
            <a:lstStyle/>
            <a:p>
              <a:pPr>
                <a:defRPr/>
              </a:pPr>
              <a:endParaRPr 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prstTxWarp prst="textNoShape">
                <a:avLst/>
              </a:prstTxWarp>
            </a:bodyPr>
            <a:lstStyle/>
            <a:p>
              <a:pPr>
                <a:defRPr/>
              </a:pPr>
              <a:endParaRPr lang="en-US"/>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prstTxWarp prst="textNoShape">
                <a:avLst/>
              </a:prstTxWarp>
            </a:bodyPr>
            <a:lstStyle/>
            <a:p>
              <a:pPr>
                <a:defRPr/>
              </a:pPr>
              <a:endParaRPr lang="en-US"/>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prstTxWarp prst="textNoShape">
                <a:avLst/>
              </a:prstTxWarp>
            </a:bodyPr>
            <a:lstStyle/>
            <a:p>
              <a:pPr>
                <a:defRPr/>
              </a:pPr>
              <a:endParaRPr lang="en-US"/>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prstTxWarp prst="textNoShape">
                <a:avLst/>
              </a:prstTxWarp>
            </a:bodyPr>
            <a:lstStyle/>
            <a:p>
              <a:pPr>
                <a:defRPr/>
              </a:pPr>
              <a:endParaRPr 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prstTxWarp prst="textNoShape">
                <a:avLst/>
              </a:prstTxWarp>
            </a:bodyPr>
            <a:lstStyle/>
            <a:p>
              <a:pPr>
                <a:defRPr/>
              </a:pPr>
              <a:endParaRPr 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prstTxWarp prst="textNoShape">
                <a:avLst/>
              </a:prstTxWarp>
            </a:bodyPr>
            <a:lstStyle/>
            <a:p>
              <a:pPr>
                <a:defRPr/>
              </a:pPr>
              <a:endParaRPr 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prstTxWarp prst="textNoShape">
                <a:avLst/>
              </a:prstTxWarp>
            </a:bodyPr>
            <a:lstStyle/>
            <a:p>
              <a:pPr>
                <a:defRPr/>
              </a:pPr>
              <a:endParaRPr lang="en-US"/>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prstTxWarp prst="textNoShape">
                <a:avLst/>
              </a:prstTxWarp>
            </a:bodyPr>
            <a:lstStyle/>
            <a:p>
              <a:pPr>
                <a:defRPr/>
              </a:pPr>
              <a:endParaRPr 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prstTxWarp prst="textNoShape">
                <a:avLst/>
              </a:prstTxWarp>
            </a:bodyPr>
            <a:lstStyle/>
            <a:p>
              <a:pPr>
                <a:defRPr/>
              </a:pPr>
              <a:endParaRPr 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prstTxWarp prst="textNoShape">
                <a:avLst/>
              </a:prstTxWarp>
            </a:bodyPr>
            <a:lstStyle/>
            <a:p>
              <a:pPr>
                <a:defRPr/>
              </a:pPr>
              <a:endParaRPr 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prstTxWarp prst="textNoShape">
                <a:avLst/>
              </a:prstTxWarp>
            </a:bodyPr>
            <a:lstStyle/>
            <a:p>
              <a:pPr>
                <a:defRPr/>
              </a:pPr>
              <a:endParaRPr lang="en-US"/>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prstTxWarp prst="textNoShape">
                <a:avLst/>
              </a:prstTxWarp>
            </a:bodyPr>
            <a:lstStyle/>
            <a:p>
              <a:pPr>
                <a:defRPr/>
              </a:pPr>
              <a:endParaRPr lang="en-US"/>
            </a:p>
          </p:txBody>
        </p:sp>
      </p:grpSp>
      <p:sp>
        <p:nvSpPr>
          <p:cNvPr id="116775"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16776" name="Rectangle 40"/>
          <p:cNvSpPr>
            <a:spLocks noGrp="1" noChangeArrowheads="1"/>
          </p:cNvSpPr>
          <p:nvPr>
            <p:ph type="ctrTitle"/>
          </p:nvPr>
        </p:nvSpPr>
        <p:spPr>
          <a:xfrm>
            <a:off x="685800" y="1768475"/>
            <a:ext cx="7772400" cy="1736725"/>
          </a:xfrm>
        </p:spPr>
        <p:txBody>
          <a:bodyPr anchor="b" anchorCtr="1"/>
          <a:lstStyle>
            <a:lvl1pPr>
              <a:defRPr sz="5400">
                <a:latin typeface="Calibri"/>
                <a:cs typeface="Calibri"/>
              </a:defRPr>
            </a:lvl1pPr>
          </a:lstStyle>
          <a:p>
            <a:r>
              <a:rPr lang="en-US" dirty="0"/>
              <a:t>Click to edit Master title style</a:t>
            </a:r>
          </a:p>
        </p:txBody>
      </p:sp>
      <p:sp>
        <p:nvSpPr>
          <p:cNvPr id="39" name="Rectangle 37"/>
          <p:cNvSpPr>
            <a:spLocks noGrp="1" noChangeArrowheads="1"/>
          </p:cNvSpPr>
          <p:nvPr>
            <p:ph type="dt" sz="half" idx="10"/>
          </p:nvPr>
        </p:nvSpPr>
        <p:spPr>
          <a:xfrm>
            <a:off x="457200" y="6278563"/>
            <a:ext cx="2133600" cy="457200"/>
          </a:xfrm>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32230B6B-A009-A44A-989D-A634B10146F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6BA67AE9-CE87-6540-9057-5F7B842E572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FC6D065D-2719-FF4C-A36A-6E22363DB2D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26C528AF-FD96-DA4E-88F1-DD0C9D1933A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81FC8D75-D301-3B4E-9346-886A9C85A8B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vl1pPr>
          </a:lstStyle>
          <a:p>
            <a:pPr>
              <a:defRPr/>
            </a:pPr>
            <a:fld id="{3E4E0D86-61AE-9147-ADA5-B16D8D2842C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vl1pPr>
          </a:lstStyle>
          <a:p>
            <a:pPr>
              <a:defRPr/>
            </a:pPr>
            <a:fld id="{7583F6C6-F94A-7846-8BE1-53A8BFB219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00D34328-D279-F94A-97F5-92958181521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pPr>
              <a:defRPr/>
            </a:pPr>
            <a:fld id="{4B19A118-4CAB-7042-B9F6-E57DF6F69E2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8749D8AC-8EE8-D048-B7ED-DDAB2DE5E2C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vl1pPr>
          </a:lstStyle>
          <a:p>
            <a:pPr>
              <a:defRPr/>
            </a:pPr>
            <a:fld id="{3A114DCD-C7D0-6D4E-BF4B-90B7D2C1DE4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vl1pPr>
          </a:lstStyle>
          <a:p>
            <a:pPr>
              <a:defRPr/>
            </a:pPr>
            <a:fld id="{F386371A-952A-B540-880F-4D234A616A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vl1pPr>
          </a:lstStyle>
          <a:p>
            <a:pPr>
              <a:defRPr/>
            </a:pPr>
            <a:fld id="{DC19402E-F5DB-104E-BA47-948A81EDE71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C7738EB6-D1B8-BD4C-9F83-360E16F2238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pPr>
              <a:defRPr/>
            </a:pPr>
            <a:fld id="{5E82DDF9-32C6-B147-957A-A67C458F37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75000"/>
          </a:schemeClr>
        </a:solidFill>
        <a:effectLst/>
      </p:bgPr>
    </p:bg>
    <p:spTree>
      <p:nvGrpSpPr>
        <p:cNvPr id="1" name=""/>
        <p:cNvGrpSpPr/>
        <p:nvPr/>
      </p:nvGrpSpPr>
      <p:grpSpPr>
        <a:xfrm>
          <a:off x="0" y="0"/>
          <a:ext cx="0" cy="0"/>
          <a:chOff x="0" y="0"/>
          <a:chExt cx="0" cy="0"/>
        </a:xfrm>
      </p:grpSpPr>
      <p:sp>
        <p:nvSpPr>
          <p:cNvPr id="115749" name="Rectangle 37"/>
          <p:cNvSpPr>
            <a:spLocks noGrp="1" noChangeArrowheads="1"/>
          </p:cNvSpPr>
          <p:nvPr>
            <p:ph type="title"/>
          </p:nvPr>
        </p:nvSpPr>
        <p:spPr bwMode="black">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5750" name="Rectangle 38"/>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5751" name="Rectangle 39"/>
          <p:cNvSpPr>
            <a:spLocks noGrp="1" noChangeArrowheads="1"/>
          </p:cNvSpPr>
          <p:nvPr>
            <p:ph type="dt" sz="half" idx="2"/>
          </p:nvPr>
        </p:nvSpPr>
        <p:spPr bwMode="black">
          <a:xfrm>
            <a:off x="457200" y="64008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15752" name="Rectangle 40"/>
          <p:cNvSpPr>
            <a:spLocks noGrp="1" noChangeArrowheads="1"/>
          </p:cNvSpPr>
          <p:nvPr>
            <p:ph type="ftr" sz="quarter" idx="3"/>
          </p:nvPr>
        </p:nvSpPr>
        <p:spPr bwMode="black">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115753" name="Rectangle 41"/>
          <p:cNvSpPr>
            <a:spLocks noGrp="1" noChangeArrowheads="1"/>
          </p:cNvSpPr>
          <p:nvPr>
            <p:ph type="sldNum" sz="quarter" idx="4"/>
          </p:nvPr>
        </p:nvSpPr>
        <p:spPr bwMode="black">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589B4C7-F7CF-9844-AB46-44831B58FE1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15750">
                                            <p:txEl>
                                              <p:pRg st="0" end="0"/>
                                            </p:txEl>
                                          </p:spTgt>
                                        </p:tgtEl>
                                        <p:attrNameLst>
                                          <p:attrName>style.visibility</p:attrName>
                                        </p:attrNameLst>
                                      </p:cBhvr>
                                      <p:to>
                                        <p:strVal val="visible"/>
                                      </p:to>
                                    </p:set>
                                  </p:childTnLst>
                                </p:cTn>
                              </p:par>
                              <p:par>
                                <p:cTn id="7" presetID="0" presetClass="entr" presetSubtype="0" fill="hold" grpId="0" nodeType="withEffect">
                                  <p:stCondLst>
                                    <p:cond delay="0"/>
                                  </p:stCondLst>
                                  <p:childTnLst>
                                    <p:set>
                                      <p:cBhvr>
                                        <p:cTn id="8" dur="1" fill="hold">
                                          <p:stCondLst>
                                            <p:cond delay="499"/>
                                          </p:stCondLst>
                                        </p:cTn>
                                        <p:tgtEl>
                                          <p:spTgt spid="115750">
                                            <p:txEl>
                                              <p:pRg st="1" end="1"/>
                                            </p:txEl>
                                          </p:spTgt>
                                        </p:tgtEl>
                                        <p:attrNameLst>
                                          <p:attrName>style.visibility</p:attrName>
                                        </p:attrNameLst>
                                      </p:cBhvr>
                                      <p:to>
                                        <p:strVal val="visible"/>
                                      </p:to>
                                    </p:set>
                                  </p:childTnLst>
                                </p:cTn>
                              </p:par>
                              <p:par>
                                <p:cTn id="9" presetID="0" presetClass="entr" presetSubtype="0" fill="hold" grpId="0" nodeType="withEffect">
                                  <p:stCondLst>
                                    <p:cond delay="0"/>
                                  </p:stCondLst>
                                  <p:childTnLst>
                                    <p:set>
                                      <p:cBhvr>
                                        <p:cTn id="10" dur="1" fill="hold">
                                          <p:stCondLst>
                                            <p:cond delay="499"/>
                                          </p:stCondLst>
                                        </p:cTn>
                                        <p:tgtEl>
                                          <p:spTgt spid="115750">
                                            <p:txEl>
                                              <p:pRg st="2" end="2"/>
                                            </p:txEl>
                                          </p:spTgt>
                                        </p:tgtEl>
                                        <p:attrNameLst>
                                          <p:attrName>style.visibility</p:attrName>
                                        </p:attrNameLst>
                                      </p:cBhvr>
                                      <p:to>
                                        <p:strVal val="visible"/>
                                      </p:to>
                                    </p:set>
                                  </p:childTnLst>
                                </p:cTn>
                              </p:par>
                              <p:par>
                                <p:cTn id="11" presetID="0" presetClass="entr" presetSubtype="0" fill="hold" grpId="0" nodeType="withEffect">
                                  <p:stCondLst>
                                    <p:cond delay="0"/>
                                  </p:stCondLst>
                                  <p:childTnLst>
                                    <p:set>
                                      <p:cBhvr>
                                        <p:cTn id="12" dur="1" fill="hold">
                                          <p:stCondLst>
                                            <p:cond delay="499"/>
                                          </p:stCondLst>
                                        </p:cTn>
                                        <p:tgtEl>
                                          <p:spTgt spid="115750">
                                            <p:txEl>
                                              <p:pRg st="3" end="3"/>
                                            </p:txEl>
                                          </p:spTgt>
                                        </p:tgtEl>
                                        <p:attrNameLst>
                                          <p:attrName>style.visibility</p:attrName>
                                        </p:attrNameLst>
                                      </p:cBhvr>
                                      <p:to>
                                        <p:strVal val="visible"/>
                                      </p:to>
                                    </p:set>
                                  </p:childTnLst>
                                </p:cTn>
                              </p:par>
                              <p:par>
                                <p:cTn id="13" presetID="0" presetClass="entr" presetSubtype="0" fill="hold" grpId="0" nodeType="withEffect">
                                  <p:stCondLst>
                                    <p:cond delay="0"/>
                                  </p:stCondLst>
                                  <p:childTnLst>
                                    <p:set>
                                      <p:cBhvr>
                                        <p:cTn id="14" dur="1" fill="hold">
                                          <p:stCondLst>
                                            <p:cond delay="499"/>
                                          </p:stCondLst>
                                        </p:cTn>
                                        <p:tgtEl>
                                          <p:spTgt spid="1157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50" grpId="0" build="p" autoUpdateAnimBg="0">
        <p:tmplLst>
          <p:tmpl lvl="1">
            <p:tnLst>
              <p:par>
                <p:cTn presetID="0" presetClass="entr" presetSubtype="0" fill="hold" nodeType="clickEffect">
                  <p:stCondLst>
                    <p:cond delay="0"/>
                  </p:stCondLst>
                  <p:childTnLst>
                    <p:set>
                      <p:cBhvr>
                        <p:cTn dur="1" fill="hold">
                          <p:stCondLst>
                            <p:cond delay="499"/>
                          </p:stCondLst>
                        </p:cTn>
                        <p:tgtEl>
                          <p:spTgt spid="115750"/>
                        </p:tgtEl>
                        <p:attrNameLst>
                          <p:attrName>style.visibility</p:attrName>
                        </p:attrNameLst>
                      </p:cBhvr>
                      <p:to>
                        <p:strVal val="visible"/>
                      </p:to>
                    </p:set>
                  </p:childTnLst>
                </p:cTn>
              </p:par>
            </p:tnLst>
          </p:tmpl>
          <p:tmpl lvl="2">
            <p:tnLst>
              <p:par>
                <p:cTn presetID="0" presetClass="entr" presetSubtype="0" fill="hold" nodeType="withEffect">
                  <p:stCondLst>
                    <p:cond delay="0"/>
                  </p:stCondLst>
                  <p:childTnLst>
                    <p:set>
                      <p:cBhvr>
                        <p:cTn dur="1" fill="hold">
                          <p:stCondLst>
                            <p:cond delay="499"/>
                          </p:stCondLst>
                        </p:cTn>
                        <p:tgtEl>
                          <p:spTgt spid="115750"/>
                        </p:tgtEl>
                        <p:attrNameLst>
                          <p:attrName>style.visibility</p:attrName>
                        </p:attrNameLst>
                      </p:cBhvr>
                      <p:to>
                        <p:strVal val="visible"/>
                      </p:to>
                    </p:set>
                  </p:childTnLst>
                </p:cTn>
              </p:par>
            </p:tnLst>
          </p:tmpl>
          <p:tmpl lvl="3">
            <p:tnLst>
              <p:par>
                <p:cTn presetID="0" presetClass="entr" presetSubtype="0" fill="hold" nodeType="withEffect">
                  <p:stCondLst>
                    <p:cond delay="0"/>
                  </p:stCondLst>
                  <p:childTnLst>
                    <p:set>
                      <p:cBhvr>
                        <p:cTn dur="1" fill="hold">
                          <p:stCondLst>
                            <p:cond delay="499"/>
                          </p:stCondLst>
                        </p:cTn>
                        <p:tgtEl>
                          <p:spTgt spid="115750"/>
                        </p:tgtEl>
                        <p:attrNameLst>
                          <p:attrName>style.visibility</p:attrName>
                        </p:attrNameLst>
                      </p:cBhvr>
                      <p:to>
                        <p:strVal val="visible"/>
                      </p:to>
                    </p:set>
                  </p:childTnLst>
                </p:cTn>
              </p:par>
            </p:tnLst>
          </p:tmpl>
          <p:tmpl lvl="4">
            <p:tnLst>
              <p:par>
                <p:cTn presetID="0" presetClass="entr" presetSubtype="0" fill="hold" nodeType="withEffect">
                  <p:stCondLst>
                    <p:cond delay="0"/>
                  </p:stCondLst>
                  <p:childTnLst>
                    <p:set>
                      <p:cBhvr>
                        <p:cTn dur="1" fill="hold">
                          <p:stCondLst>
                            <p:cond delay="499"/>
                          </p:stCondLst>
                        </p:cTn>
                        <p:tgtEl>
                          <p:spTgt spid="115750"/>
                        </p:tgtEl>
                        <p:attrNameLst>
                          <p:attrName>style.visibility</p:attrName>
                        </p:attrNameLst>
                      </p:cBhvr>
                      <p:to>
                        <p:strVal val="visible"/>
                      </p:to>
                    </p:set>
                  </p:childTnLst>
                </p:cTn>
              </p:par>
            </p:tnLst>
          </p:tmpl>
          <p:tmpl lvl="5">
            <p:tnLst>
              <p:par>
                <p:cTn presetID="0" presetClass="entr" presetSubtype="0" fill="hold" nodeType="withEffect">
                  <p:stCondLst>
                    <p:cond delay="0"/>
                  </p:stCondLst>
                  <p:childTnLst>
                    <p:set>
                      <p:cBhvr>
                        <p:cTn dur="1" fill="hold">
                          <p:stCondLst>
                            <p:cond delay="499"/>
                          </p:stCondLst>
                        </p:cTn>
                        <p:tgtEl>
                          <p:spTgt spid="115750"/>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a:ea typeface="ＭＳ Ｐゴシック" pitchFamily="-65" charset="-128"/>
          <a:cs typeface="Calibri"/>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Baskerville Semibol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Baskerville Semibol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Baskerville Semibol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Baskerville Semibold" charset="0"/>
        </a:defRPr>
      </a:lvl9pPr>
    </p:titleStyle>
    <p:bodyStyle>
      <a:lvl1pPr marL="342900" indent="-342900" algn="l" rtl="0" eaLnBrk="0" fontAlgn="base" hangingPunct="0">
        <a:spcBef>
          <a:spcPct val="20000"/>
        </a:spcBef>
        <a:spcAft>
          <a:spcPct val="0"/>
        </a:spcAft>
        <a:buClr>
          <a:schemeClr val="hlink"/>
        </a:buClr>
        <a:buSzPct val="65000"/>
        <a:buFont typeface="Wingdings" charset="2"/>
        <a:buChar char="n"/>
        <a:defRPr sz="3200" b="1">
          <a:solidFill>
            <a:schemeClr val="tx1"/>
          </a:solidFill>
          <a:effectLst>
            <a:outerShdw blurRad="38100" dist="38100" dir="2700000" algn="tl">
              <a:srgbClr val="000000"/>
            </a:outerShdw>
          </a:effectLst>
          <a:latin typeface="+mn-lt"/>
          <a:ea typeface="ＭＳ Ｐゴシック" pitchFamily="-65" charset="-128"/>
          <a:cs typeface="Calibri"/>
        </a:defRPr>
      </a:lvl1pPr>
      <a:lvl2pPr marL="742950" indent="-285750" algn="l" rtl="0" eaLnBrk="0" fontAlgn="base" hangingPunct="0">
        <a:spcBef>
          <a:spcPct val="20000"/>
        </a:spcBef>
        <a:spcAft>
          <a:spcPct val="0"/>
        </a:spcAft>
        <a:buClr>
          <a:schemeClr val="tx1"/>
        </a:buClr>
        <a:buSzPct val="65000"/>
        <a:buFont typeface="Wingdings" charset="2"/>
        <a:buChar char="n"/>
        <a:defRPr sz="2800" b="1">
          <a:solidFill>
            <a:schemeClr val="tx1"/>
          </a:solidFill>
          <a:effectLst>
            <a:outerShdw blurRad="38100" dist="38100" dir="2700000" algn="tl">
              <a:srgbClr val="000000"/>
            </a:outerShdw>
          </a:effectLst>
          <a:latin typeface="+mn-lt"/>
          <a:ea typeface="ＭＳ Ｐゴシック" charset="-128"/>
          <a:cs typeface="Calibri"/>
        </a:defRPr>
      </a:lvl2pPr>
      <a:lvl3pPr marL="1143000" indent="-228600" algn="l" rtl="0" eaLnBrk="0" fontAlgn="base" hangingPunct="0">
        <a:spcBef>
          <a:spcPct val="20000"/>
        </a:spcBef>
        <a:spcAft>
          <a:spcPct val="0"/>
        </a:spcAft>
        <a:buClr>
          <a:schemeClr val="accent2"/>
        </a:buClr>
        <a:buSzPct val="65000"/>
        <a:buFont typeface="Wingdings" charset="2"/>
        <a:buChar char="n"/>
        <a:defRPr sz="2400" b="1">
          <a:solidFill>
            <a:schemeClr val="tx1"/>
          </a:solidFill>
          <a:effectLst>
            <a:outerShdw blurRad="38100" dist="38100" dir="2700000" algn="tl">
              <a:srgbClr val="000000"/>
            </a:outerShdw>
          </a:effectLst>
          <a:latin typeface="+mn-lt"/>
          <a:ea typeface="ＭＳ Ｐゴシック" charset="-128"/>
          <a:cs typeface="Calibri"/>
        </a:defRPr>
      </a:lvl3pPr>
      <a:lvl4pPr marL="1600200" indent="-228600" algn="l" rtl="0" eaLnBrk="0" fontAlgn="base" hangingPunct="0">
        <a:spcBef>
          <a:spcPct val="20000"/>
        </a:spcBef>
        <a:spcAft>
          <a:spcPct val="0"/>
        </a:spcAft>
        <a:buClr>
          <a:schemeClr val="tx1"/>
        </a:buClr>
        <a:buSzPct val="65000"/>
        <a:buFont typeface="Wingdings" charset="2"/>
        <a:buChar char="n"/>
        <a:defRPr sz="2000" b="1">
          <a:solidFill>
            <a:schemeClr val="tx1"/>
          </a:solidFill>
          <a:effectLst>
            <a:outerShdw blurRad="38100" dist="38100" dir="2700000" algn="tl">
              <a:srgbClr val="000000"/>
            </a:outerShdw>
          </a:effectLst>
          <a:latin typeface="+mn-lt"/>
          <a:ea typeface="ＭＳ Ｐゴシック" charset="-128"/>
          <a:cs typeface="Calibri"/>
        </a:defRPr>
      </a:lvl4pPr>
      <a:lvl5pPr marL="2057400" indent="-228600" algn="l" rtl="0" eaLnBrk="0" fontAlgn="base" hangingPunct="0">
        <a:spcBef>
          <a:spcPct val="20000"/>
        </a:spcBef>
        <a:spcAft>
          <a:spcPct val="0"/>
        </a:spcAft>
        <a:buClr>
          <a:schemeClr val="folHlink"/>
        </a:buClr>
        <a:buSzPct val="65000"/>
        <a:buFont typeface="Wingdings" charset="2"/>
        <a:buChar char="n"/>
        <a:defRPr sz="2000" b="1">
          <a:solidFill>
            <a:schemeClr val="tx1"/>
          </a:solidFill>
          <a:effectLst>
            <a:outerShdw blurRad="38100" dist="38100" dir="2700000" algn="tl">
              <a:srgbClr val="000000"/>
            </a:outerShdw>
          </a:effectLst>
          <a:latin typeface="+mn-lt"/>
          <a:ea typeface="ＭＳ Ｐゴシック" charset="-128"/>
          <a:cs typeface="Calibri"/>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tags" Target="../tags/tag1.xml"/><Relationship Id="rId2" Type="http://schemas.openxmlformats.org/officeDocument/2006/relationships/tags" Target="../tags/tag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usgs.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audio" Target="../media/audio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audio" Target="../media/audio2.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4.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aomt.or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hyperlink" Target="http://www.ewg.or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audio" Target="../media/audio2.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audio" Target="../media/audio2.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p:txBody>
          <a:bodyPr anchor="t" anchorCtr="0"/>
          <a:lstStyle/>
          <a:p>
            <a:pPr eaLnBrk="1" hangingPunct="1">
              <a:defRPr/>
            </a:pPr>
            <a:r>
              <a:rPr lang="en-US" dirty="0" smtClean="0">
                <a:ea typeface="Calibri" charset="0"/>
                <a:cs typeface="Calibri" charset="0"/>
              </a:rPr>
              <a:t>Nutritional Detoxification: A Clinician’s Perspective</a:t>
            </a:r>
          </a:p>
        </p:txBody>
      </p:sp>
      <p:sp>
        <p:nvSpPr>
          <p:cNvPr id="3" name="Subtitle 2"/>
          <p:cNvSpPr>
            <a:spLocks noGrp="1"/>
          </p:cNvSpPr>
          <p:nvPr>
            <p:ph type="subTitle" idx="1"/>
          </p:nvPr>
        </p:nvSpPr>
        <p:spPr/>
        <p:txBody>
          <a:bodyPr/>
          <a:lstStyle/>
          <a:p>
            <a:pPr eaLnBrk="1" hangingPunct="1">
              <a:defRPr/>
            </a:pPr>
            <a:r>
              <a:rPr lang="en-US" dirty="0" smtClean="0">
                <a:solidFill>
                  <a:srgbClr val="FFFFFF"/>
                </a:solidFill>
                <a:ea typeface="ＭＳ Ｐゴシック" charset="-128"/>
                <a:cs typeface="ＭＳ Ｐゴシック" charset="-128"/>
              </a:rPr>
              <a:t>Mark Hyman, MD</a:t>
            </a:r>
          </a:p>
          <a:p>
            <a:pPr eaLnBrk="1" hangingPunct="1">
              <a:defRPr/>
            </a:pPr>
            <a:r>
              <a:rPr lang="en-US" dirty="0" smtClean="0">
                <a:solidFill>
                  <a:srgbClr val="FFFFFF"/>
                </a:solidFill>
                <a:ea typeface="ＭＳ Ｐゴシック" charset="-128"/>
                <a:cs typeface="ＭＳ Ｐゴシック" charset="-128"/>
              </a:rPr>
              <a:t>Chairman</a:t>
            </a:r>
          </a:p>
          <a:p>
            <a:pPr eaLnBrk="1" hangingPunct="1">
              <a:defRPr/>
            </a:pPr>
            <a:r>
              <a:rPr lang="en-US" dirty="0" smtClean="0">
                <a:solidFill>
                  <a:srgbClr val="FFFFFF"/>
                </a:solidFill>
                <a:ea typeface="ＭＳ Ｐゴシック" charset="-128"/>
                <a:cs typeface="ＭＳ Ｐゴシック" charset="-128"/>
              </a:rPr>
              <a:t>Institute for Functional Medicine</a:t>
            </a:r>
          </a:p>
          <a:p>
            <a:pPr eaLnBrk="1" hangingPunct="1">
              <a:defRPr/>
            </a:pPr>
            <a:r>
              <a:rPr lang="en-US" dirty="0" smtClean="0">
                <a:solidFill>
                  <a:srgbClr val="FFFFFF"/>
                </a:solidFill>
                <a:ea typeface="ＭＳ Ｐゴシック" charset="-128"/>
                <a:cs typeface="ＭＳ Ｐゴシック" charset="-128"/>
              </a:rPr>
              <a:t>December 3, 2010</a:t>
            </a:r>
          </a:p>
          <a:p>
            <a:pPr eaLnBrk="1" hangingPunct="1">
              <a:defRPr/>
            </a:pPr>
            <a:endParaRPr lang="en-US" dirty="0" smtClean="0">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descr="CIMG070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725488" y="146050"/>
            <a:ext cx="7772400" cy="585788"/>
          </a:xfrm>
        </p:spPr>
        <p:txBody>
          <a:bodyPr/>
          <a:lstStyle/>
          <a:p>
            <a:pPr>
              <a:defRPr/>
            </a:pPr>
            <a:r>
              <a:rPr lang="en-US" sz="3600" dirty="0" smtClean="0"/>
              <a:t>Glucosinolates</a:t>
            </a:r>
          </a:p>
        </p:txBody>
      </p:sp>
      <p:sp>
        <p:nvSpPr>
          <p:cNvPr id="49155" name="Rectangle 3"/>
          <p:cNvSpPr>
            <a:spLocks noGrp="1" noChangeArrowheads="1"/>
          </p:cNvSpPr>
          <p:nvPr>
            <p:ph type="body" idx="1"/>
          </p:nvPr>
        </p:nvSpPr>
        <p:spPr>
          <a:xfrm>
            <a:off x="228600" y="762000"/>
            <a:ext cx="8915400" cy="5719763"/>
          </a:xfrm>
        </p:spPr>
        <p:txBody>
          <a:bodyPr/>
          <a:lstStyle/>
          <a:p>
            <a:pPr>
              <a:defRPr/>
            </a:pPr>
            <a:r>
              <a:rPr lang="en-US" sz="2800"/>
              <a:t>Precursors to bioactive isothiocyanates (ITC)</a:t>
            </a:r>
          </a:p>
          <a:p>
            <a:pPr lvl="1">
              <a:defRPr/>
            </a:pPr>
            <a:r>
              <a:rPr lang="en-US" sz="2400"/>
              <a:t>Often hydrolyzed to ITC by enzyme myrosinase</a:t>
            </a:r>
          </a:p>
          <a:p>
            <a:pPr lvl="1">
              <a:defRPr/>
            </a:pPr>
            <a:r>
              <a:rPr lang="en-US" sz="2400"/>
              <a:t>Or converted by gut flora (phenylethyl ITC) </a:t>
            </a:r>
          </a:p>
          <a:p>
            <a:pPr lvl="1">
              <a:defRPr/>
            </a:pPr>
            <a:r>
              <a:rPr lang="en-US" sz="2400"/>
              <a:t>Include indole-3-carbinol, diindolylmethane, and sulphorphane</a:t>
            </a:r>
          </a:p>
          <a:p>
            <a:pPr>
              <a:defRPr/>
            </a:pPr>
            <a:r>
              <a:rPr lang="en-US" sz="2800"/>
              <a:t>Rich sources include broccoli and watercress, but all crucifers contain glucosinolates</a:t>
            </a:r>
          </a:p>
          <a:p>
            <a:pPr>
              <a:defRPr/>
            </a:pPr>
            <a:r>
              <a:rPr lang="en-US" sz="2800"/>
              <a:t>Bifunctional modulators</a:t>
            </a:r>
          </a:p>
          <a:p>
            <a:pPr lvl="1">
              <a:defRPr/>
            </a:pPr>
            <a:r>
              <a:rPr lang="en-US" sz="2400"/>
              <a:t>Inhibition of specific Phase I enzymes</a:t>
            </a:r>
          </a:p>
          <a:p>
            <a:pPr lvl="1">
              <a:defRPr/>
            </a:pPr>
            <a:r>
              <a:rPr lang="en-US" sz="2400"/>
              <a:t>Induction of Phase II enzymes</a:t>
            </a:r>
          </a:p>
          <a:p>
            <a:pPr lvl="2">
              <a:defRPr/>
            </a:pPr>
            <a:r>
              <a:rPr lang="en-US"/>
              <a:t>Glucuronosyltransferases</a:t>
            </a:r>
          </a:p>
          <a:p>
            <a:pPr lvl="2">
              <a:defRPr/>
            </a:pPr>
            <a:r>
              <a:rPr lang="en-US"/>
              <a:t>Glutathione-S-transferases</a:t>
            </a:r>
          </a:p>
          <a:p>
            <a:pPr lvl="2">
              <a:buFontTx/>
              <a:buNone/>
              <a:defRPr/>
            </a:pPr>
            <a:endParaRPr lang="en-US"/>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Glutathione: </a:t>
            </a:r>
            <a:br>
              <a:rPr lang="en-US" sz="3600" smtClean="0">
                <a:ea typeface="ＭＳ Ｐゴシック" charset="-128"/>
                <a:cs typeface="ＭＳ Ｐゴシック" charset="-128"/>
              </a:rPr>
            </a:br>
            <a:r>
              <a:rPr lang="en-US" sz="3600" smtClean="0">
                <a:ea typeface="ＭＳ Ｐゴシック" charset="-128"/>
                <a:cs typeface="ＭＳ Ｐゴシック" charset="-128"/>
              </a:rPr>
              <a:t>Master Antioxidant</a:t>
            </a:r>
          </a:p>
        </p:txBody>
      </p:sp>
      <p:sp>
        <p:nvSpPr>
          <p:cNvPr id="96259" name="Content Placeholder 3"/>
          <p:cNvSpPr>
            <a:spLocks noGrp="1"/>
          </p:cNvSpPr>
          <p:nvPr>
            <p:ph idx="1"/>
          </p:nvPr>
        </p:nvSpPr>
        <p:spPr>
          <a:xfrm>
            <a:off x="457200" y="1600200"/>
            <a:ext cx="8229600" cy="9251950"/>
          </a:xfrm>
        </p:spPr>
        <p:txBody>
          <a:bodyPr/>
          <a:lstStyle/>
          <a:p>
            <a:pPr eaLnBrk="1" hangingPunct="1">
              <a:spcAft>
                <a:spcPts val="125"/>
              </a:spcAft>
            </a:pPr>
            <a:r>
              <a:rPr lang="en-US" sz="2400" smtClean="0">
                <a:ea typeface="ＭＳ Ｐゴシック" charset="-128"/>
                <a:cs typeface="ＭＳ Ｐゴシック" charset="-128"/>
              </a:rPr>
              <a:t>Present in all living cells  including the brain</a:t>
            </a:r>
          </a:p>
          <a:p>
            <a:pPr eaLnBrk="1" hangingPunct="1">
              <a:spcAft>
                <a:spcPts val="125"/>
              </a:spcAft>
            </a:pPr>
            <a:r>
              <a:rPr lang="en-US" sz="2400" smtClean="0">
                <a:ea typeface="ＭＳ Ｐゴシック" charset="-128"/>
                <a:cs typeface="ＭＳ Ｐゴシック" charset="-128"/>
              </a:rPr>
              <a:t>Primary free radical protector for the cell</a:t>
            </a:r>
          </a:p>
          <a:p>
            <a:pPr eaLnBrk="1" hangingPunct="1">
              <a:spcAft>
                <a:spcPts val="125"/>
              </a:spcAft>
            </a:pPr>
            <a:r>
              <a:rPr lang="en-US" sz="2400" smtClean="0">
                <a:ea typeface="ＭＳ Ｐゴシック" charset="-128"/>
                <a:cs typeface="ＭＳ Ｐゴシック" charset="-128"/>
              </a:rPr>
              <a:t>Detoxifies external toxicants, carcinogens, drugs</a:t>
            </a:r>
          </a:p>
          <a:p>
            <a:pPr eaLnBrk="1" hangingPunct="1">
              <a:spcAft>
                <a:spcPts val="125"/>
              </a:spcAft>
            </a:pPr>
            <a:r>
              <a:rPr lang="en-US" sz="2400" smtClean="0">
                <a:ea typeface="ＭＳ Ｐゴシック" charset="-128"/>
                <a:cs typeface="ＭＳ Ｐゴシック" charset="-128"/>
              </a:rPr>
              <a:t>Maintains cell membrane stability</a:t>
            </a:r>
          </a:p>
          <a:p>
            <a:pPr eaLnBrk="1" hangingPunct="1">
              <a:spcAft>
                <a:spcPts val="125"/>
              </a:spcAft>
            </a:pPr>
            <a:r>
              <a:rPr lang="en-US" sz="2400" smtClean="0">
                <a:ea typeface="ＭＳ Ｐゴシック" charset="-128"/>
                <a:cs typeface="ＭＳ Ｐゴシック" charset="-128"/>
              </a:rPr>
              <a:t>Maintains mitochondrial redox potential balance</a:t>
            </a:r>
          </a:p>
          <a:p>
            <a:pPr eaLnBrk="1" hangingPunct="1">
              <a:spcAft>
                <a:spcPts val="125"/>
              </a:spcAft>
            </a:pPr>
            <a:r>
              <a:rPr lang="en-US" sz="2400" smtClean="0">
                <a:ea typeface="ＭＳ Ｐゴシック" charset="-128"/>
                <a:cs typeface="ＭＳ Ｐゴシック" charset="-128"/>
              </a:rPr>
              <a:t>Regulates protein, DNA biosynthesis, and cell growth</a:t>
            </a:r>
          </a:p>
          <a:p>
            <a:pPr eaLnBrk="1" hangingPunct="1">
              <a:spcAft>
                <a:spcPts val="125"/>
              </a:spcAft>
            </a:pPr>
            <a:r>
              <a:rPr lang="en-US" sz="2400" smtClean="0">
                <a:ea typeface="ＭＳ Ｐゴシック" charset="-128"/>
                <a:cs typeface="ＭＳ Ｐゴシック" charset="-128"/>
              </a:rPr>
              <a:t>Enhances immunological function via lymphocytes</a:t>
            </a:r>
          </a:p>
          <a:p>
            <a:pPr eaLnBrk="1" hangingPunct="1">
              <a:spcAft>
                <a:spcPts val="125"/>
              </a:spcAft>
            </a:pPr>
            <a:r>
              <a:rPr lang="en-US" sz="2400" smtClean="0">
                <a:ea typeface="ＭＳ Ｐゴシック" charset="-128"/>
                <a:cs typeface="ＭＳ Ｐゴシック" charset="-128"/>
              </a:rPr>
              <a:t>Prostaglandin synthesis</a:t>
            </a:r>
          </a:p>
          <a:p>
            <a:pPr eaLnBrk="1" hangingPunct="1">
              <a:spcAft>
                <a:spcPts val="125"/>
              </a:spcAft>
            </a:pPr>
            <a:r>
              <a:rPr lang="en-US" sz="2400" smtClean="0">
                <a:ea typeface="ＭＳ Ｐゴシック" charset="-128"/>
                <a:cs typeface="ＭＳ Ｐゴシック" charset="-128"/>
              </a:rPr>
              <a:t>Amino acid transport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228600"/>
            <a:ext cx="8610600" cy="968375"/>
          </a:xfrm>
        </p:spPr>
        <p:txBody>
          <a:bodyPr/>
          <a:lstStyle/>
          <a:p>
            <a:pPr>
              <a:defRPr/>
            </a:pPr>
            <a:r>
              <a:rPr lang="en-US" sz="3200" dirty="0" smtClean="0"/>
              <a:t>Dietary Supplements to Optimize</a:t>
            </a:r>
            <a:br>
              <a:rPr lang="en-US" sz="3200" dirty="0" smtClean="0"/>
            </a:br>
            <a:r>
              <a:rPr lang="en-US" sz="3200" dirty="0" smtClean="0"/>
              <a:t>Reduced Glutathione Levels</a:t>
            </a:r>
          </a:p>
        </p:txBody>
      </p:sp>
      <p:sp>
        <p:nvSpPr>
          <p:cNvPr id="41987" name="Rectangle 1027"/>
          <p:cNvSpPr>
            <a:spLocks noGrp="1" noChangeArrowheads="1"/>
          </p:cNvSpPr>
          <p:nvPr>
            <p:ph type="body" idx="1"/>
          </p:nvPr>
        </p:nvSpPr>
        <p:spPr>
          <a:xfrm>
            <a:off x="250825" y="1490663"/>
            <a:ext cx="8691563" cy="4616450"/>
          </a:xfrm>
        </p:spPr>
        <p:txBody>
          <a:bodyPr/>
          <a:lstStyle/>
          <a:p>
            <a:pPr>
              <a:defRPr/>
            </a:pPr>
            <a:r>
              <a:rPr lang="en-US" sz="2800" dirty="0"/>
              <a:t>Reduced glutathione, 1-3 </a:t>
            </a:r>
            <a:r>
              <a:rPr lang="en-US" sz="2800" dirty="0" err="1"/>
              <a:t>g</a:t>
            </a:r>
            <a:r>
              <a:rPr lang="en-US" sz="2800" dirty="0"/>
              <a:t>/day</a:t>
            </a:r>
          </a:p>
          <a:p>
            <a:pPr>
              <a:defRPr/>
            </a:pPr>
            <a:r>
              <a:rPr lang="en-US" sz="2800" dirty="0"/>
              <a:t>N-acetyl </a:t>
            </a:r>
            <a:r>
              <a:rPr lang="en-US" sz="2800" dirty="0" err="1"/>
              <a:t>cysteine</a:t>
            </a:r>
            <a:r>
              <a:rPr lang="en-US" sz="2800" dirty="0"/>
              <a:t>, 600-3000 mg/day</a:t>
            </a:r>
          </a:p>
          <a:p>
            <a:pPr>
              <a:defRPr/>
            </a:pPr>
            <a:r>
              <a:rPr lang="en-US" sz="2800" dirty="0" err="1"/>
              <a:t>Lipoic</a:t>
            </a:r>
            <a:r>
              <a:rPr lang="en-US" sz="2800" dirty="0"/>
              <a:t> acid, 200-1000 mg/day</a:t>
            </a:r>
          </a:p>
          <a:p>
            <a:pPr>
              <a:defRPr/>
            </a:pPr>
            <a:r>
              <a:rPr lang="en-US" sz="2800" dirty="0"/>
              <a:t>Whey protein concentrates, 2-3 servings/day</a:t>
            </a:r>
          </a:p>
          <a:p>
            <a:pPr>
              <a:defRPr/>
            </a:pPr>
            <a:r>
              <a:rPr lang="en-US" sz="2800" dirty="0"/>
              <a:t>Magnesium, 400+ mg</a:t>
            </a:r>
          </a:p>
          <a:p>
            <a:pPr>
              <a:defRPr/>
            </a:pPr>
            <a:r>
              <a:rPr lang="en-US" sz="2800" dirty="0"/>
              <a:t>Vitamin C, 500+ mg</a:t>
            </a:r>
          </a:p>
          <a:p>
            <a:pPr>
              <a:defRPr/>
            </a:pPr>
            <a:r>
              <a:rPr lang="en-US" sz="2800" dirty="0"/>
              <a:t>Vitamin E, 400 IU</a:t>
            </a:r>
          </a:p>
          <a:p>
            <a:pPr>
              <a:defRPr/>
            </a:pPr>
            <a:r>
              <a:rPr lang="en-US" sz="2800" dirty="0" err="1"/>
              <a:t>Pantothenic</a:t>
            </a:r>
            <a:r>
              <a:rPr lang="en-US" sz="2800" dirty="0"/>
              <a:t> acid</a:t>
            </a:r>
            <a:r>
              <a:rPr lang="en-US" sz="2800" dirty="0" smtClean="0"/>
              <a:t>, 500</a:t>
            </a:r>
            <a:r>
              <a:rPr lang="en-US" sz="2800" dirty="0"/>
              <a:t>-1000 mg/day</a:t>
            </a:r>
          </a:p>
          <a:p>
            <a:pPr>
              <a:defRPr/>
            </a:pPr>
            <a:r>
              <a:rPr lang="en-US" sz="2800" dirty="0" err="1"/>
              <a:t>SAMe</a:t>
            </a:r>
            <a:r>
              <a:rPr lang="en-US" sz="2800" dirty="0"/>
              <a:t>, 400-800 mg/day </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685800" y="161925"/>
            <a:ext cx="7772400" cy="695325"/>
          </a:xfrm>
        </p:spPr>
        <p:txBody>
          <a:bodyPr>
            <a:normAutofit fontScale="90000"/>
          </a:bodyPr>
          <a:lstStyle/>
          <a:p>
            <a:pPr eaLnBrk="1" hangingPunct="1"/>
            <a:r>
              <a:rPr lang="en-US" sz="4000">
                <a:ea typeface="ＭＳ Ｐゴシック" charset="-128"/>
                <a:cs typeface="ＭＳ Ｐゴシック" charset="-128"/>
              </a:rPr>
              <a:t>Glucosinolates</a:t>
            </a:r>
          </a:p>
        </p:txBody>
      </p:sp>
      <p:sp>
        <p:nvSpPr>
          <p:cNvPr id="113667" name="Rectangle 3"/>
          <p:cNvSpPr>
            <a:spLocks noGrp="1" noChangeArrowheads="1"/>
          </p:cNvSpPr>
          <p:nvPr>
            <p:ph type="body" idx="1"/>
          </p:nvPr>
        </p:nvSpPr>
        <p:spPr>
          <a:xfrm>
            <a:off x="276225" y="1289050"/>
            <a:ext cx="8613775" cy="4967288"/>
          </a:xfrm>
        </p:spPr>
        <p:txBody>
          <a:bodyPr/>
          <a:lstStyle/>
          <a:p>
            <a:pPr eaLnBrk="1" hangingPunct="1">
              <a:buClr>
                <a:schemeClr val="accent1"/>
              </a:buClr>
            </a:pPr>
            <a:r>
              <a:rPr lang="en-US" sz="2800">
                <a:ea typeface="ＭＳ Ｐゴシック" charset="-128"/>
                <a:cs typeface="ＭＳ Ｐゴシック" charset="-128"/>
              </a:rPr>
              <a:t>Precursors to bioactive isothiocyanates</a:t>
            </a:r>
          </a:p>
          <a:p>
            <a:pPr lvl="1" eaLnBrk="1" hangingPunct="1">
              <a:buClr>
                <a:schemeClr val="accent1"/>
              </a:buClr>
            </a:pPr>
            <a:r>
              <a:rPr lang="en-US" sz="2400"/>
              <a:t>Phenylethyl ITC (converted by gut flora)</a:t>
            </a:r>
          </a:p>
          <a:p>
            <a:pPr eaLnBrk="1" hangingPunct="1">
              <a:buClr>
                <a:schemeClr val="accent1"/>
              </a:buClr>
            </a:pPr>
            <a:r>
              <a:rPr lang="en-US" sz="2800">
                <a:ea typeface="ＭＳ Ｐゴシック" charset="-128"/>
                <a:cs typeface="ＭＳ Ｐゴシック" charset="-128"/>
              </a:rPr>
              <a:t>Rich sources include broccoli and watercress</a:t>
            </a:r>
          </a:p>
          <a:p>
            <a:pPr eaLnBrk="1" hangingPunct="1">
              <a:buClr>
                <a:schemeClr val="accent1"/>
              </a:buClr>
            </a:pPr>
            <a:r>
              <a:rPr lang="en-US" sz="2800">
                <a:ea typeface="ＭＳ Ｐゴシック" charset="-128"/>
                <a:cs typeface="ＭＳ Ｐゴシック" charset="-128"/>
              </a:rPr>
              <a:t>PEITC shown to inhibit chemically induced lung and colon carcinogenesis</a:t>
            </a:r>
          </a:p>
          <a:p>
            <a:pPr eaLnBrk="1" hangingPunct="1">
              <a:buClr>
                <a:schemeClr val="accent1"/>
              </a:buClr>
            </a:pPr>
            <a:r>
              <a:rPr lang="en-US" sz="2800">
                <a:ea typeface="ＭＳ Ｐゴシック" charset="-128"/>
                <a:cs typeface="ＭＳ Ｐゴシック" charset="-128"/>
              </a:rPr>
              <a:t>Bifunctional modulators</a:t>
            </a:r>
          </a:p>
          <a:p>
            <a:pPr lvl="1" eaLnBrk="1" hangingPunct="1">
              <a:buClr>
                <a:schemeClr val="accent1"/>
              </a:buClr>
            </a:pPr>
            <a:r>
              <a:rPr lang="en-US" sz="2400"/>
              <a:t>Inhibition of specific phase I</a:t>
            </a:r>
          </a:p>
          <a:p>
            <a:pPr lvl="1" eaLnBrk="1" hangingPunct="1">
              <a:buClr>
                <a:schemeClr val="accent1"/>
              </a:buClr>
            </a:pPr>
            <a:r>
              <a:rPr lang="en-US" sz="2400"/>
              <a:t>Induction of phase II</a:t>
            </a:r>
          </a:p>
          <a:p>
            <a:pPr lvl="2" eaLnBrk="1" hangingPunct="1">
              <a:buClr>
                <a:schemeClr val="accent1"/>
              </a:buClr>
            </a:pPr>
            <a:r>
              <a:rPr lang="en-US" sz="2200">
                <a:ea typeface="ＭＳ Ｐゴシック" charset="-128"/>
              </a:rPr>
              <a:t>Glucuronosyltransferases</a:t>
            </a:r>
          </a:p>
          <a:p>
            <a:pPr lvl="2" eaLnBrk="1" hangingPunct="1">
              <a:buClr>
                <a:schemeClr val="accent1"/>
              </a:buClr>
            </a:pPr>
            <a:r>
              <a:rPr lang="en-US" sz="2200">
                <a:ea typeface="ＭＳ Ｐゴシック" charset="-128"/>
              </a:rPr>
              <a:t>Glutathione-S-transferases</a:t>
            </a:r>
          </a:p>
          <a:p>
            <a:pPr lvl="2" eaLnBrk="1" hangingPunct="1">
              <a:buClr>
                <a:schemeClr val="accent1"/>
              </a:buClr>
              <a:buFont typeface="Wingdings" charset="2"/>
              <a:buNone/>
            </a:pPr>
            <a:endParaRPr lang="en-US" sz="2200">
              <a:ea typeface="ＭＳ Ｐゴシック" charset="-128"/>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srcRect/>
          <a:stretch>
            <a:fillRect/>
          </a:stretch>
        </p:blipFill>
        <p:spPr bwMode="auto">
          <a:xfrm>
            <a:off x="1828800" y="0"/>
            <a:ext cx="5181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742950" y="166688"/>
            <a:ext cx="7772400" cy="695325"/>
          </a:xfrm>
        </p:spPr>
        <p:txBody>
          <a:bodyPr>
            <a:normAutofit fontScale="90000"/>
          </a:bodyPr>
          <a:lstStyle/>
          <a:p>
            <a:pPr eaLnBrk="1" hangingPunct="1"/>
            <a:r>
              <a:rPr lang="en-US" sz="4000">
                <a:ea typeface="ＭＳ Ｐゴシック" charset="-128"/>
                <a:cs typeface="ＭＳ Ｐゴシック" charset="-128"/>
              </a:rPr>
              <a:t>Silymarin (from Milk Thistle) </a:t>
            </a:r>
          </a:p>
        </p:txBody>
      </p:sp>
      <p:sp>
        <p:nvSpPr>
          <p:cNvPr id="84995" name="Rectangle 3"/>
          <p:cNvSpPr>
            <a:spLocks noGrp="1" noChangeArrowheads="1"/>
          </p:cNvSpPr>
          <p:nvPr>
            <p:ph type="body" idx="1"/>
          </p:nvPr>
        </p:nvSpPr>
        <p:spPr>
          <a:xfrm>
            <a:off x="358775" y="1411288"/>
            <a:ext cx="8494713" cy="3878262"/>
          </a:xfrm>
        </p:spPr>
        <p:txBody>
          <a:bodyPr>
            <a:normAutofit/>
          </a:bodyPr>
          <a:lstStyle/>
          <a:p>
            <a:pPr eaLnBrk="1" hangingPunct="1">
              <a:lnSpc>
                <a:spcPct val="90000"/>
              </a:lnSpc>
              <a:buClr>
                <a:schemeClr val="accent1"/>
              </a:buClr>
              <a:buFont typeface="Wingdings" charset="2"/>
              <a:buNone/>
            </a:pPr>
            <a:endParaRPr lang="en-US" sz="2800">
              <a:ea typeface="ＭＳ Ｐゴシック" charset="-128"/>
              <a:cs typeface="ＭＳ Ｐゴシック" charset="-128"/>
            </a:endParaRPr>
          </a:p>
          <a:p>
            <a:pPr eaLnBrk="1" hangingPunct="1">
              <a:lnSpc>
                <a:spcPct val="90000"/>
              </a:lnSpc>
              <a:buClr>
                <a:schemeClr val="accent1"/>
              </a:buClr>
            </a:pPr>
            <a:r>
              <a:rPr lang="en-US">
                <a:ea typeface="ＭＳ Ｐゴシック" charset="-128"/>
                <a:cs typeface="ＭＳ Ｐゴシック" charset="-128"/>
              </a:rPr>
              <a:t>Flavonoid</a:t>
            </a:r>
          </a:p>
          <a:p>
            <a:pPr eaLnBrk="1" hangingPunct="1">
              <a:lnSpc>
                <a:spcPct val="90000"/>
              </a:lnSpc>
              <a:buClr>
                <a:schemeClr val="accent1"/>
              </a:buClr>
            </a:pPr>
            <a:r>
              <a:rPr lang="en-US">
                <a:ea typeface="ＭＳ Ｐゴシック" charset="-128"/>
                <a:cs typeface="ＭＳ Ｐゴシック" charset="-128"/>
              </a:rPr>
              <a:t>Hepato-protectant </a:t>
            </a:r>
          </a:p>
          <a:p>
            <a:pPr eaLnBrk="1" hangingPunct="1">
              <a:lnSpc>
                <a:spcPct val="90000"/>
              </a:lnSpc>
              <a:buClr>
                <a:schemeClr val="accent1"/>
              </a:buClr>
            </a:pPr>
            <a:r>
              <a:rPr lang="en-US">
                <a:ea typeface="ＭＳ Ｐゴシック" charset="-128"/>
                <a:cs typeface="ＭＳ Ｐゴシック" charset="-128"/>
              </a:rPr>
              <a:t>Potent antioxidant</a:t>
            </a:r>
          </a:p>
          <a:p>
            <a:pPr eaLnBrk="1" hangingPunct="1">
              <a:lnSpc>
                <a:spcPct val="90000"/>
              </a:lnSpc>
              <a:buClr>
                <a:schemeClr val="accent1"/>
              </a:buClr>
            </a:pPr>
            <a:r>
              <a:rPr lang="en-US">
                <a:ea typeface="ＭＳ Ｐゴシック" charset="-128"/>
                <a:cs typeface="ＭＳ Ｐゴシック" charset="-128"/>
              </a:rPr>
              <a:t>Increases serum glutathione and glutathione peroxidase</a:t>
            </a:r>
          </a:p>
          <a:p>
            <a:pPr eaLnBrk="1" hangingPunct="1">
              <a:lnSpc>
                <a:spcPct val="90000"/>
              </a:lnSpc>
              <a:buClr>
                <a:schemeClr val="accent1"/>
              </a:buClr>
            </a:pPr>
            <a:r>
              <a:rPr lang="en-US">
                <a:ea typeface="ＭＳ Ｐゴシック" charset="-128"/>
                <a:cs typeface="ＭＳ Ｐゴシック" charset="-128"/>
              </a:rPr>
              <a:t>Induces glutathione transferases</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381000" y="0"/>
            <a:ext cx="8393113" cy="750888"/>
          </a:xfrm>
        </p:spPr>
        <p:txBody>
          <a:bodyPr>
            <a:normAutofit/>
          </a:bodyPr>
          <a:lstStyle/>
          <a:p>
            <a:pPr eaLnBrk="1" hangingPunct="1"/>
            <a:r>
              <a:rPr lang="en-US" sz="4000">
                <a:ea typeface="ＭＳ Ｐゴシック" charset="-128"/>
                <a:cs typeface="ＭＳ Ｐゴシック" charset="-128"/>
              </a:rPr>
              <a:t>Phase II Support</a:t>
            </a:r>
          </a:p>
        </p:txBody>
      </p:sp>
      <p:sp>
        <p:nvSpPr>
          <p:cNvPr id="117763" name="Rectangle 3"/>
          <p:cNvSpPr>
            <a:spLocks noGrp="1" noChangeArrowheads="1"/>
          </p:cNvSpPr>
          <p:nvPr>
            <p:ph type="body" idx="1"/>
          </p:nvPr>
        </p:nvSpPr>
        <p:spPr>
          <a:xfrm>
            <a:off x="533400" y="762000"/>
            <a:ext cx="8018463" cy="5651500"/>
          </a:xfrm>
        </p:spPr>
        <p:txBody>
          <a:bodyPr/>
          <a:lstStyle/>
          <a:p>
            <a:pPr eaLnBrk="1" hangingPunct="1"/>
            <a:r>
              <a:rPr lang="en-US" sz="2800">
                <a:ea typeface="ＭＳ Ｐゴシック" charset="-128"/>
                <a:cs typeface="ＭＳ Ｐゴシック" charset="-128"/>
              </a:rPr>
              <a:t>Phase II can be augmented by eating cruciferous veggies and members of the onion, garlic family.</a:t>
            </a:r>
          </a:p>
          <a:p>
            <a:pPr eaLnBrk="1" hangingPunct="1"/>
            <a:r>
              <a:rPr lang="en-US" sz="2800">
                <a:ea typeface="ＭＳ Ｐゴシック" charset="-128"/>
                <a:cs typeface="ＭＳ Ｐゴシック" charset="-128"/>
              </a:rPr>
              <a:t>Broccoli sprouts may have higher levels of phytochemicals to aid in cancer prevention.</a:t>
            </a:r>
          </a:p>
          <a:p>
            <a:pPr eaLnBrk="1" hangingPunct="1"/>
            <a:r>
              <a:rPr lang="en-US" sz="2800">
                <a:ea typeface="ＭＳ Ｐゴシック" charset="-128"/>
                <a:cs typeface="ＭＳ Ｐゴシック" charset="-128"/>
              </a:rPr>
              <a:t>Nutraceuticals that have precursors for the phase II pathways can be taken.</a:t>
            </a:r>
          </a:p>
          <a:p>
            <a:pPr eaLnBrk="1" hangingPunct="1"/>
            <a:r>
              <a:rPr lang="en-US" sz="2800">
                <a:ea typeface="ＭＳ Ｐゴシック" charset="-128"/>
                <a:cs typeface="ＭＳ Ｐゴシック" charset="-128"/>
              </a:rPr>
              <a:t>Most of the larger nutraceutical companies have formulas that have modulators and precursors, including the “medical foods” with a hypoallergenic protein and nutrient support for the cytochrome P450 pathways.</a:t>
            </a:r>
          </a:p>
          <a:p>
            <a:pPr eaLnBrk="1" hangingPunct="1"/>
            <a:endParaRPr lang="en-US" sz="280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smtClean="0">
                <a:ea typeface="ＭＳ Ｐゴシック" charset="-128"/>
                <a:cs typeface="ＭＳ Ｐゴシック" charset="-128"/>
              </a:rPr>
              <a:t>Intravenous Support</a:t>
            </a:r>
          </a:p>
        </p:txBody>
      </p:sp>
      <p:sp>
        <p:nvSpPr>
          <p:cNvPr id="3" name="Content Placeholder 2"/>
          <p:cNvSpPr>
            <a:spLocks noGrp="1"/>
          </p:cNvSpPr>
          <p:nvPr>
            <p:ph idx="1"/>
          </p:nvPr>
        </p:nvSpPr>
        <p:spPr/>
        <p:txBody>
          <a:bodyPr>
            <a:normAutofit/>
          </a:bodyPr>
          <a:lstStyle/>
          <a:p>
            <a:pPr eaLnBrk="1" hangingPunct="1">
              <a:lnSpc>
                <a:spcPct val="80000"/>
              </a:lnSpc>
            </a:pPr>
            <a:r>
              <a:rPr lang="en-US" sz="3000" dirty="0" smtClean="0">
                <a:ea typeface="ＭＳ Ｐゴシック" charset="-128"/>
                <a:cs typeface="ＭＳ Ｐゴシック" charset="-128"/>
              </a:rPr>
              <a:t>Intravenous GSH 1-2 grams (during treatment or 2-3 </a:t>
            </a:r>
            <a:r>
              <a:rPr lang="en-US" sz="3000" dirty="0" err="1" smtClean="0">
                <a:ea typeface="ＭＳ Ｐゴシック" charset="-128"/>
                <a:cs typeface="ＭＳ Ｐゴシック" charset="-128"/>
              </a:rPr>
              <a:t>x</a:t>
            </a:r>
            <a:r>
              <a:rPr lang="en-US" sz="3000" dirty="0" smtClean="0">
                <a:ea typeface="ＭＳ Ｐゴシック" charset="-128"/>
                <a:cs typeface="ＭＳ Ｐゴシック" charset="-128"/>
              </a:rPr>
              <a:t> week)</a:t>
            </a:r>
          </a:p>
          <a:p>
            <a:pPr eaLnBrk="1" hangingPunct="1">
              <a:lnSpc>
                <a:spcPct val="80000"/>
              </a:lnSpc>
            </a:pPr>
            <a:r>
              <a:rPr lang="en-US" sz="3000" dirty="0" err="1" smtClean="0">
                <a:ea typeface="ＭＳ Ｐゴシック" charset="-128"/>
                <a:cs typeface="ＭＳ Ｐゴシック" charset="-128"/>
              </a:rPr>
              <a:t>Methylcobalamin</a:t>
            </a:r>
            <a:r>
              <a:rPr lang="en-US" sz="3000" dirty="0" smtClean="0">
                <a:ea typeface="ＭＳ Ｐゴシック" charset="-128"/>
                <a:cs typeface="ＭＳ Ｐゴシック" charset="-128"/>
              </a:rPr>
              <a:t> 5 mg (5000 mcg) </a:t>
            </a:r>
            <a:r>
              <a:rPr lang="en-US" sz="3000" dirty="0" err="1" smtClean="0">
                <a:ea typeface="ＭＳ Ｐゴシック" charset="-128"/>
                <a:cs typeface="ＭＳ Ｐゴシック" charset="-128"/>
              </a:rPr>
              <a:t>im</a:t>
            </a:r>
            <a:r>
              <a:rPr lang="en-US" sz="3000" dirty="0" smtClean="0">
                <a:ea typeface="ＭＳ Ｐゴシック" charset="-128"/>
                <a:cs typeface="ＭＳ Ｐゴシック" charset="-128"/>
              </a:rPr>
              <a:t> 2 </a:t>
            </a:r>
            <a:r>
              <a:rPr lang="en-US" sz="3000" dirty="0" err="1" smtClean="0">
                <a:ea typeface="ＭＳ Ｐゴシック" charset="-128"/>
                <a:cs typeface="ＭＳ Ｐゴシック" charset="-128"/>
              </a:rPr>
              <a:t>x</a:t>
            </a:r>
            <a:r>
              <a:rPr lang="en-US" sz="3000" dirty="0" smtClean="0">
                <a:ea typeface="ＭＳ Ｐゴシック" charset="-128"/>
                <a:cs typeface="ＭＳ Ｐゴシック" charset="-128"/>
              </a:rPr>
              <a:t> week</a:t>
            </a:r>
          </a:p>
          <a:p>
            <a:pPr eaLnBrk="1" hangingPunct="1">
              <a:lnSpc>
                <a:spcPct val="80000"/>
              </a:lnSpc>
            </a:pPr>
            <a:r>
              <a:rPr lang="en-US" sz="3000" dirty="0" smtClean="0">
                <a:ea typeface="ＭＳ Ｐゴシック" charset="-128"/>
                <a:cs typeface="ＭＳ Ｐゴシック" charset="-128"/>
              </a:rPr>
              <a:t>Intravenous phospholipids (PC) 3-5 vials (</a:t>
            </a:r>
            <a:r>
              <a:rPr lang="en-US" sz="3000" dirty="0" err="1" smtClean="0">
                <a:ea typeface="ＭＳ Ｐゴシック" charset="-128"/>
                <a:cs typeface="ＭＳ Ｐゴシック" charset="-128"/>
              </a:rPr>
              <a:t>Lipostabil</a:t>
            </a:r>
            <a:r>
              <a:rPr lang="en-US" sz="3000" dirty="0" smtClean="0">
                <a:ea typeface="ＭＳ Ｐゴシック" charset="-128"/>
                <a:cs typeface="ＭＳ Ｐゴシック" charset="-128"/>
              </a:rPr>
              <a:t>)</a:t>
            </a:r>
          </a:p>
          <a:p>
            <a:pPr eaLnBrk="1" hangingPunct="1">
              <a:lnSpc>
                <a:spcPct val="80000"/>
              </a:lnSpc>
            </a:pPr>
            <a:r>
              <a:rPr lang="en-US" sz="3000" dirty="0" smtClean="0">
                <a:ea typeface="ＭＳ Ｐゴシック" charset="-128"/>
                <a:cs typeface="ＭＳ Ｐゴシック" charset="-128"/>
              </a:rPr>
              <a:t>SQ NAC, MF, </a:t>
            </a:r>
            <a:r>
              <a:rPr lang="en-US" sz="3000" dirty="0" err="1" smtClean="0">
                <a:ea typeface="ＭＳ Ｐゴシック" charset="-128"/>
                <a:cs typeface="ＭＳ Ｐゴシック" charset="-128"/>
              </a:rPr>
              <a:t>MeCbl</a:t>
            </a:r>
            <a:r>
              <a:rPr lang="en-US" sz="3000" dirty="0" smtClean="0">
                <a:ea typeface="ＭＳ Ｐゴシック" charset="-128"/>
                <a:cs typeface="ＭＳ Ｐゴシック" charset="-128"/>
              </a:rPr>
              <a:t> daily to weekly</a:t>
            </a:r>
          </a:p>
          <a:p>
            <a:pPr eaLnBrk="1" hangingPunct="1">
              <a:lnSpc>
                <a:spcPct val="80000"/>
              </a:lnSpc>
            </a:pPr>
            <a:r>
              <a:rPr lang="en-US" sz="3000" dirty="0" smtClean="0">
                <a:ea typeface="ＭＳ Ｐゴシック" charset="-128"/>
                <a:cs typeface="ＭＳ Ｐゴシック" charset="-128"/>
              </a:rPr>
              <a:t>High dose vitamin C 25-50 grams weekly</a:t>
            </a:r>
          </a:p>
          <a:p>
            <a:pPr eaLnBrk="1" hangingPunct="1">
              <a:lnSpc>
                <a:spcPct val="80000"/>
              </a:lnSpc>
            </a:pPr>
            <a:r>
              <a:rPr lang="en-US" sz="3000" dirty="0" smtClean="0">
                <a:ea typeface="ＭＳ Ｐゴシック" charset="-128"/>
                <a:cs typeface="ＭＳ Ｐゴシック" charset="-128"/>
              </a:rPr>
              <a:t>Myer’s cocktail or intravenous vitamin/minerals</a:t>
            </a:r>
          </a:p>
          <a:p>
            <a:pPr eaLnBrk="1" hangingPunct="1">
              <a:lnSpc>
                <a:spcPct val="80000"/>
              </a:lnSpc>
            </a:pPr>
            <a:r>
              <a:rPr lang="en-US" sz="3000" dirty="0" smtClean="0">
                <a:ea typeface="ＭＳ Ｐゴシック" charset="-128"/>
                <a:cs typeface="ＭＳ Ｐゴシック" charset="-128"/>
              </a:rPr>
              <a:t>Helpful for reducing side effects for very toxic patients</a:t>
            </a:r>
          </a:p>
          <a:p>
            <a:pPr eaLnBrk="1" hangingPunct="1">
              <a:lnSpc>
                <a:spcPct val="80000"/>
              </a:lnSpc>
            </a:pPr>
            <a:endParaRPr lang="en-US" sz="3000"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ea typeface="ＭＳ Ｐゴシック" charset="-128"/>
                <a:cs typeface="ＭＳ Ｐゴシック" charset="-128"/>
              </a:rPr>
              <a:t>Other Considerations</a:t>
            </a:r>
          </a:p>
        </p:txBody>
      </p:sp>
      <p:sp>
        <p:nvSpPr>
          <p:cNvPr id="3" name="Content Placeholder 2"/>
          <p:cNvSpPr>
            <a:spLocks noGrp="1"/>
          </p:cNvSpPr>
          <p:nvPr>
            <p:ph idx="1"/>
          </p:nvPr>
        </p:nvSpPr>
        <p:spPr/>
        <p:txBody>
          <a:bodyPr>
            <a:normAutofit/>
          </a:bodyPr>
          <a:lstStyle/>
          <a:p>
            <a:pPr eaLnBrk="1" hangingPunct="1">
              <a:lnSpc>
                <a:spcPct val="80000"/>
              </a:lnSpc>
            </a:pPr>
            <a:r>
              <a:rPr lang="en-US" sz="3000" smtClean="0">
                <a:ea typeface="ＭＳ Ｐゴシック" charset="-128"/>
                <a:cs typeface="ＭＳ Ｐゴシック" charset="-128"/>
              </a:rPr>
              <a:t>Management of Side Effects and Problems</a:t>
            </a:r>
          </a:p>
          <a:p>
            <a:pPr lvl="1" eaLnBrk="1" hangingPunct="1">
              <a:lnSpc>
                <a:spcPct val="80000"/>
              </a:lnSpc>
            </a:pPr>
            <a:r>
              <a:rPr lang="en-US" sz="2600" smtClean="0"/>
              <a:t>Take a break</a:t>
            </a:r>
          </a:p>
          <a:p>
            <a:pPr lvl="1" eaLnBrk="1" hangingPunct="1">
              <a:lnSpc>
                <a:spcPct val="80000"/>
              </a:lnSpc>
            </a:pPr>
            <a:r>
              <a:rPr lang="en-US" sz="2600" smtClean="0"/>
              <a:t>Boost redox support (vitamin E, C, GSH)</a:t>
            </a:r>
          </a:p>
          <a:p>
            <a:pPr lvl="1" eaLnBrk="1" hangingPunct="1">
              <a:lnSpc>
                <a:spcPct val="80000"/>
              </a:lnSpc>
            </a:pPr>
            <a:r>
              <a:rPr lang="en-US" sz="2600" smtClean="0"/>
              <a:t>Use of intravenous therapies (GSH, PC)</a:t>
            </a:r>
          </a:p>
          <a:p>
            <a:pPr lvl="1" eaLnBrk="1" hangingPunct="1">
              <a:lnSpc>
                <a:spcPct val="80000"/>
              </a:lnSpc>
            </a:pPr>
            <a:r>
              <a:rPr lang="en-US" sz="2600" smtClean="0"/>
              <a:t>Glutathione suppositories for children</a:t>
            </a:r>
          </a:p>
          <a:p>
            <a:pPr eaLnBrk="1" hangingPunct="1">
              <a:lnSpc>
                <a:spcPct val="80000"/>
              </a:lnSpc>
            </a:pPr>
            <a:r>
              <a:rPr lang="en-US" sz="3000" smtClean="0">
                <a:ea typeface="ＭＳ Ｐゴシック" charset="-128"/>
                <a:cs typeface="ＭＳ Ｐゴシック" charset="-128"/>
              </a:rPr>
              <a:t>When to Stop</a:t>
            </a:r>
          </a:p>
          <a:p>
            <a:pPr lvl="1" eaLnBrk="1" hangingPunct="1">
              <a:lnSpc>
                <a:spcPct val="80000"/>
              </a:lnSpc>
            </a:pPr>
            <a:r>
              <a:rPr lang="en-US" sz="2600" smtClean="0"/>
              <a:t>When metals “normal” for unprovoked specimen</a:t>
            </a:r>
          </a:p>
          <a:p>
            <a:pPr lvl="1" eaLnBrk="1" hangingPunct="1">
              <a:lnSpc>
                <a:spcPct val="80000"/>
              </a:lnSpc>
            </a:pPr>
            <a:r>
              <a:rPr lang="en-US" sz="2600" smtClean="0"/>
              <a:t>When porphryins nl</a:t>
            </a:r>
          </a:p>
          <a:p>
            <a:pPr lvl="1" eaLnBrk="1" hangingPunct="1">
              <a:lnSpc>
                <a:spcPct val="80000"/>
              </a:lnSpc>
            </a:pPr>
            <a:r>
              <a:rPr lang="en-US" sz="2600" smtClean="0"/>
              <a:t>When “diseases” and symptom resolve</a:t>
            </a:r>
          </a:p>
          <a:p>
            <a:pPr eaLnBrk="1" hangingPunct="1">
              <a:lnSpc>
                <a:spcPct val="80000"/>
              </a:lnSpc>
            </a:pPr>
            <a:r>
              <a:rPr lang="en-US" sz="3000" smtClean="0">
                <a:ea typeface="ＭＳ Ｐゴシック" charset="-128"/>
                <a:cs typeface="ＭＳ Ｐゴシック" charset="-128"/>
              </a:rPr>
              <a:t>Pitfalls, Risks and Pearls</a:t>
            </a:r>
          </a:p>
          <a:p>
            <a:pPr eaLnBrk="1" hangingPunct="1">
              <a:lnSpc>
                <a:spcPct val="80000"/>
              </a:lnSpc>
            </a:pPr>
            <a:endParaRPr lang="en-US" sz="30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show="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760413" y="85725"/>
            <a:ext cx="7772400" cy="1079500"/>
          </a:xfrm>
        </p:spPr>
        <p:txBody>
          <a:bodyPr>
            <a:normAutofit/>
          </a:bodyPr>
          <a:lstStyle/>
          <a:p>
            <a:pPr eaLnBrk="1" hangingPunct="1"/>
            <a:r>
              <a:rPr lang="en-US" sz="3200">
                <a:ea typeface="ＭＳ Ｐゴシック" charset="-128"/>
                <a:cs typeface="ＭＳ Ｐゴシック" charset="-128"/>
              </a:rPr>
              <a:t>Traditional/Historical Approaches to Cleansing and Detoxification</a:t>
            </a:r>
          </a:p>
        </p:txBody>
      </p:sp>
      <p:sp>
        <p:nvSpPr>
          <p:cNvPr id="449539" name="Rectangle 3"/>
          <p:cNvSpPr>
            <a:spLocks noGrp="1" noChangeArrowheads="1"/>
          </p:cNvSpPr>
          <p:nvPr>
            <p:ph type="body" idx="1"/>
          </p:nvPr>
        </p:nvSpPr>
        <p:spPr>
          <a:xfrm>
            <a:off x="287338" y="1435100"/>
            <a:ext cx="8656637" cy="5022850"/>
          </a:xfrm>
        </p:spPr>
        <p:txBody>
          <a:bodyPr>
            <a:normAutofit/>
          </a:bodyPr>
          <a:lstStyle/>
          <a:p>
            <a:pPr eaLnBrk="1" hangingPunct="1">
              <a:lnSpc>
                <a:spcPct val="90000"/>
              </a:lnSpc>
              <a:buClr>
                <a:schemeClr val="accent1"/>
              </a:buClr>
            </a:pPr>
            <a:r>
              <a:rPr lang="en-US">
                <a:ea typeface="ＭＳ Ｐゴシック" charset="-128"/>
                <a:cs typeface="ＭＳ Ｐゴシック" charset="-128"/>
              </a:rPr>
              <a:t>Water and/or juice fasts </a:t>
            </a:r>
          </a:p>
          <a:p>
            <a:pPr lvl="1" eaLnBrk="1" hangingPunct="1">
              <a:lnSpc>
                <a:spcPct val="90000"/>
              </a:lnSpc>
              <a:buClr>
                <a:schemeClr val="accent1"/>
              </a:buClr>
            </a:pPr>
            <a:r>
              <a:rPr lang="en-US" sz="3000"/>
              <a:t>Spring water only</a:t>
            </a:r>
          </a:p>
          <a:p>
            <a:pPr lvl="1" eaLnBrk="1" hangingPunct="1">
              <a:lnSpc>
                <a:spcPct val="90000"/>
              </a:lnSpc>
              <a:buClr>
                <a:schemeClr val="accent1"/>
              </a:buClr>
            </a:pPr>
            <a:r>
              <a:rPr lang="en-US" sz="3000"/>
              <a:t>Fruit/vegetable juices</a:t>
            </a:r>
          </a:p>
          <a:p>
            <a:pPr eaLnBrk="1" hangingPunct="1">
              <a:lnSpc>
                <a:spcPct val="90000"/>
              </a:lnSpc>
              <a:buClr>
                <a:schemeClr val="accent1"/>
              </a:buClr>
            </a:pPr>
            <a:r>
              <a:rPr lang="en-US">
                <a:ea typeface="ＭＳ Ｐゴシック" charset="-128"/>
                <a:cs typeface="ＭＳ Ｐゴシック" charset="-128"/>
              </a:rPr>
              <a:t>Liver “flushes” </a:t>
            </a:r>
          </a:p>
          <a:p>
            <a:pPr lvl="1" eaLnBrk="1" hangingPunct="1">
              <a:lnSpc>
                <a:spcPct val="90000"/>
              </a:lnSpc>
              <a:buClr>
                <a:schemeClr val="accent1"/>
              </a:buClr>
            </a:pPr>
            <a:r>
              <a:rPr lang="en-US" sz="3000"/>
              <a:t>(olive oil + lemon juice) </a:t>
            </a:r>
          </a:p>
          <a:p>
            <a:pPr eaLnBrk="1" hangingPunct="1">
              <a:lnSpc>
                <a:spcPct val="90000"/>
              </a:lnSpc>
              <a:buClr>
                <a:schemeClr val="accent1"/>
              </a:buClr>
            </a:pPr>
            <a:r>
              <a:rPr lang="en-US">
                <a:ea typeface="ＭＳ Ｐゴシック" charset="-128"/>
                <a:cs typeface="ＭＳ Ｐゴシック" charset="-128"/>
              </a:rPr>
              <a:t>Sauna/sweat lodges/spas</a:t>
            </a:r>
          </a:p>
          <a:p>
            <a:pPr eaLnBrk="1" hangingPunct="1">
              <a:lnSpc>
                <a:spcPct val="90000"/>
              </a:lnSpc>
              <a:buClr>
                <a:schemeClr val="accent1"/>
              </a:buClr>
            </a:pPr>
            <a:r>
              <a:rPr lang="en-US">
                <a:ea typeface="ＭＳ Ｐゴシック" charset="-128"/>
                <a:cs typeface="ＭＳ Ｐゴシック" charset="-128"/>
              </a:rPr>
              <a:t>Cathartics/purges/enemas</a:t>
            </a:r>
          </a:p>
          <a:p>
            <a:pPr eaLnBrk="1" hangingPunct="1">
              <a:lnSpc>
                <a:spcPct val="90000"/>
              </a:lnSpc>
              <a:buClr>
                <a:schemeClr val="accent1"/>
              </a:buClr>
            </a:pPr>
            <a:r>
              <a:rPr lang="en-US">
                <a:ea typeface="ＭＳ Ｐゴシック" charset="-128"/>
                <a:cs typeface="ＭＳ Ｐゴシック" charset="-128"/>
              </a:rPr>
              <a:t>Elemental diets</a:t>
            </a:r>
          </a:p>
          <a:p>
            <a:pPr lvl="1" eaLnBrk="1" hangingPunct="1">
              <a:lnSpc>
                <a:spcPct val="90000"/>
              </a:lnSpc>
              <a:buClr>
                <a:schemeClr val="accent1"/>
              </a:buClr>
            </a:pPr>
            <a:r>
              <a:rPr lang="en-US"/>
              <a:t>Vivonex, etc.</a:t>
            </a:r>
            <a:r>
              <a:rPr lang="en-US" sz="1800"/>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9539">
                                            <p:txEl>
                                              <p:pRg st="0" end="0"/>
                                            </p:txEl>
                                          </p:spTgt>
                                        </p:tgtEl>
                                        <p:attrNameLst>
                                          <p:attrName>style.visibility</p:attrName>
                                        </p:attrNameLst>
                                      </p:cBhvr>
                                      <p:to>
                                        <p:strVal val="visible"/>
                                      </p:to>
                                    </p:set>
                                    <p:animEffect transition="in" filter="barn(outVertical)">
                                      <p:cBhvr>
                                        <p:cTn id="7" dur="500"/>
                                        <p:tgtEl>
                                          <p:spTgt spid="449539">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49539">
                                            <p:txEl>
                                              <p:pRg st="1" end="1"/>
                                            </p:txEl>
                                          </p:spTgt>
                                        </p:tgtEl>
                                        <p:attrNameLst>
                                          <p:attrName>style.visibility</p:attrName>
                                        </p:attrNameLst>
                                      </p:cBhvr>
                                      <p:to>
                                        <p:strVal val="visible"/>
                                      </p:to>
                                    </p:set>
                                    <p:animEffect transition="in" filter="barn(outVertical)">
                                      <p:cBhvr>
                                        <p:cTn id="10" dur="500"/>
                                        <p:tgtEl>
                                          <p:spTgt spid="449539">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49539">
                                            <p:txEl>
                                              <p:pRg st="2" end="2"/>
                                            </p:txEl>
                                          </p:spTgt>
                                        </p:tgtEl>
                                        <p:attrNameLst>
                                          <p:attrName>style.visibility</p:attrName>
                                        </p:attrNameLst>
                                      </p:cBhvr>
                                      <p:to>
                                        <p:strVal val="visible"/>
                                      </p:to>
                                    </p:set>
                                    <p:animEffect transition="in" filter="barn(outVertical)">
                                      <p:cBhvr>
                                        <p:cTn id="13" dur="500"/>
                                        <p:tgtEl>
                                          <p:spTgt spid="44953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449539">
                                            <p:txEl>
                                              <p:pRg st="3" end="3"/>
                                            </p:txEl>
                                          </p:spTgt>
                                        </p:tgtEl>
                                        <p:attrNameLst>
                                          <p:attrName>style.visibility</p:attrName>
                                        </p:attrNameLst>
                                      </p:cBhvr>
                                      <p:to>
                                        <p:strVal val="visible"/>
                                      </p:to>
                                    </p:set>
                                    <p:animEffect transition="in" filter="barn(outVertical)">
                                      <p:cBhvr>
                                        <p:cTn id="18" dur="500"/>
                                        <p:tgtEl>
                                          <p:spTgt spid="449539">
                                            <p:txEl>
                                              <p:pRg st="3" end="3"/>
                                            </p:txEl>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449539">
                                            <p:txEl>
                                              <p:pRg st="4" end="4"/>
                                            </p:txEl>
                                          </p:spTgt>
                                        </p:tgtEl>
                                        <p:attrNameLst>
                                          <p:attrName>style.visibility</p:attrName>
                                        </p:attrNameLst>
                                      </p:cBhvr>
                                      <p:to>
                                        <p:strVal val="visible"/>
                                      </p:to>
                                    </p:set>
                                    <p:animEffect transition="in" filter="barn(outVertical)">
                                      <p:cBhvr>
                                        <p:cTn id="21" dur="500"/>
                                        <p:tgtEl>
                                          <p:spTgt spid="44953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449539">
                                            <p:txEl>
                                              <p:pRg st="5" end="5"/>
                                            </p:txEl>
                                          </p:spTgt>
                                        </p:tgtEl>
                                        <p:attrNameLst>
                                          <p:attrName>style.visibility</p:attrName>
                                        </p:attrNameLst>
                                      </p:cBhvr>
                                      <p:to>
                                        <p:strVal val="visible"/>
                                      </p:to>
                                    </p:set>
                                    <p:animEffect transition="in" filter="barn(outVertical)">
                                      <p:cBhvr>
                                        <p:cTn id="26" dur="500"/>
                                        <p:tgtEl>
                                          <p:spTgt spid="44953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49539">
                                            <p:txEl>
                                              <p:pRg st="6" end="6"/>
                                            </p:txEl>
                                          </p:spTgt>
                                        </p:tgtEl>
                                        <p:attrNameLst>
                                          <p:attrName>style.visibility</p:attrName>
                                        </p:attrNameLst>
                                      </p:cBhvr>
                                      <p:to>
                                        <p:strVal val="visible"/>
                                      </p:to>
                                    </p:set>
                                    <p:animEffect transition="in" filter="barn(outVertical)">
                                      <p:cBhvr>
                                        <p:cTn id="31" dur="500"/>
                                        <p:tgtEl>
                                          <p:spTgt spid="44953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449539">
                                            <p:txEl>
                                              <p:pRg st="7" end="7"/>
                                            </p:txEl>
                                          </p:spTgt>
                                        </p:tgtEl>
                                        <p:attrNameLst>
                                          <p:attrName>style.visibility</p:attrName>
                                        </p:attrNameLst>
                                      </p:cBhvr>
                                      <p:to>
                                        <p:strVal val="visible"/>
                                      </p:to>
                                    </p:set>
                                    <p:animEffect transition="in" filter="barn(outVertical)">
                                      <p:cBhvr>
                                        <p:cTn id="36" dur="500"/>
                                        <p:tgtEl>
                                          <p:spTgt spid="449539">
                                            <p:txEl>
                                              <p:pRg st="7" end="7"/>
                                            </p:txEl>
                                          </p:spTgt>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449539">
                                            <p:txEl>
                                              <p:pRg st="8" end="8"/>
                                            </p:txEl>
                                          </p:spTgt>
                                        </p:tgtEl>
                                        <p:attrNameLst>
                                          <p:attrName>style.visibility</p:attrName>
                                        </p:attrNameLst>
                                      </p:cBhvr>
                                      <p:to>
                                        <p:strVal val="visible"/>
                                      </p:to>
                                    </p:set>
                                    <p:animEffect transition="in" filter="barn(outVertical)">
                                      <p:cBhvr>
                                        <p:cTn id="39" dur="500"/>
                                        <p:tgtEl>
                                          <p:spTgt spid="4495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bwMode="auto"/>
        <p:txBody>
          <a:bodyPr anchor="t" anchorCtr="0"/>
          <a:lstStyle/>
          <a:p>
            <a:pPr eaLnBrk="1" hangingPunct="1">
              <a:defRPr/>
            </a:pPr>
            <a:r>
              <a:rPr lang="en-US">
                <a:ea typeface="ＭＳ Ｐゴシック" charset="-128"/>
                <a:cs typeface="ＭＳ Ｐゴシック" charset="-128"/>
              </a:rPr>
              <a:t>Autism and ASD</a:t>
            </a:r>
          </a:p>
        </p:txBody>
      </p:sp>
      <p:sp>
        <p:nvSpPr>
          <p:cNvPr id="159747" name="Rectangle 3"/>
          <p:cNvSpPr>
            <a:spLocks noGrp="1" noChangeArrowheads="1"/>
          </p:cNvSpPr>
          <p:nvPr>
            <p:ph type="subTitle" idx="1"/>
          </p:nvPr>
        </p:nvSpPr>
        <p:spPr>
          <a:xfrm>
            <a:off x="641350" y="2862263"/>
            <a:ext cx="7861300" cy="1090612"/>
          </a:xfrm>
        </p:spPr>
        <p:txBody>
          <a:bodyPr/>
          <a:lstStyle/>
          <a:p>
            <a:pPr eaLnBrk="1" hangingPunct="1">
              <a:defRPr/>
            </a:pPr>
            <a:r>
              <a:rPr lang="en-US">
                <a:solidFill>
                  <a:srgbClr val="FFFFFF"/>
                </a:solidFill>
                <a:ea typeface="ＭＳ Ｐゴシック" charset="-128"/>
                <a:cs typeface="ＭＳ Ｐゴシック" charset="-128"/>
              </a:rPr>
              <a:t>A Holographic Model </a:t>
            </a:r>
            <a:br>
              <a:rPr lang="en-US">
                <a:solidFill>
                  <a:srgbClr val="FFFFFF"/>
                </a:solidFill>
                <a:ea typeface="ＭＳ Ｐゴシック" charset="-128"/>
                <a:cs typeface="ＭＳ Ｐゴシック" charset="-128"/>
              </a:rPr>
            </a:br>
            <a:r>
              <a:rPr lang="en-US">
                <a:solidFill>
                  <a:srgbClr val="FFFFFF"/>
                </a:solidFill>
                <a:ea typeface="ＭＳ Ｐゴシック" charset="-128"/>
                <a:cs typeface="ＭＳ Ｐゴシック" charset="-128"/>
              </a:rPr>
              <a:t>for Chronic Disease</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Problems with Detoxification</a:t>
            </a:r>
            <a:br>
              <a:rPr lang="en-US" sz="3600" smtClean="0">
                <a:ea typeface="ＭＳ Ｐゴシック" charset="-128"/>
                <a:cs typeface="ＭＳ Ｐゴシック" charset="-128"/>
              </a:rPr>
            </a:br>
            <a:r>
              <a:rPr lang="en-US" sz="3600" smtClean="0">
                <a:ea typeface="ＭＳ Ｐゴシック" charset="-128"/>
                <a:cs typeface="ＭＳ Ｐゴシック" charset="-128"/>
              </a:rPr>
              <a:t>and Fasting</a:t>
            </a:r>
          </a:p>
        </p:txBody>
      </p:sp>
      <p:sp>
        <p:nvSpPr>
          <p:cNvPr id="3" name="Content Placeholder 2"/>
          <p:cNvSpPr>
            <a:spLocks noGrp="1"/>
          </p:cNvSpPr>
          <p:nvPr>
            <p:ph idx="1"/>
          </p:nvPr>
        </p:nvSpPr>
        <p:spPr/>
        <p:txBody>
          <a:bodyPr>
            <a:normAutofit/>
          </a:bodyPr>
          <a:lstStyle/>
          <a:p>
            <a:pPr eaLnBrk="1" hangingPunct="1">
              <a:lnSpc>
                <a:spcPct val="90000"/>
              </a:lnSpc>
              <a:buClr>
                <a:schemeClr val="accent1"/>
              </a:buClr>
            </a:pPr>
            <a:r>
              <a:rPr lang="en-US" sz="3000" smtClean="0">
                <a:ea typeface="ＭＳ Ｐゴシック" charset="-128"/>
                <a:cs typeface="ＭＳ Ｐゴシック" charset="-128"/>
              </a:rPr>
              <a:t>Breakdown of adipose tissue (lipolysis) in weight loss/caloric-restricted diets may result in increased “toxins” in the circulation: “the healing crisis”</a:t>
            </a:r>
          </a:p>
          <a:p>
            <a:pPr eaLnBrk="1" hangingPunct="1">
              <a:lnSpc>
                <a:spcPct val="90000"/>
              </a:lnSpc>
              <a:buClr>
                <a:schemeClr val="accent1"/>
              </a:buClr>
            </a:pPr>
            <a:r>
              <a:rPr lang="en-US" sz="3000" smtClean="0">
                <a:ea typeface="ＭＳ Ｐゴシック" charset="-128"/>
                <a:cs typeface="ＭＳ Ｐゴシック" charset="-128"/>
              </a:rPr>
              <a:t>Lack of fiber impedes fecal excretion and increases enterohepatic recirculation, compounding “toxin” overload.</a:t>
            </a:r>
          </a:p>
          <a:p>
            <a:pPr eaLnBrk="1" hangingPunct="1">
              <a:lnSpc>
                <a:spcPct val="90000"/>
              </a:lnSpc>
              <a:buClr>
                <a:schemeClr val="accent1"/>
              </a:buClr>
            </a:pPr>
            <a:r>
              <a:rPr lang="en-US" sz="3000" smtClean="0">
                <a:ea typeface="ＭＳ Ｐゴシック" charset="-128"/>
                <a:cs typeface="ＭＳ Ｐゴシック" charset="-128"/>
              </a:rPr>
              <a:t>Insufficient calories impair biotransformation in liver and gut (detoxification is </a:t>
            </a:r>
            <a:r>
              <a:rPr lang="en-US" sz="3000" i="1" smtClean="0">
                <a:ea typeface="ＭＳ Ｐゴシック" charset="-128"/>
                <a:cs typeface="ＭＳ Ｐゴシック" charset="-128"/>
              </a:rPr>
              <a:t>highly energy dependent</a:t>
            </a:r>
            <a:r>
              <a:rPr lang="en-US" sz="3000" smtClean="0">
                <a:ea typeface="ＭＳ Ｐゴシック" charset="-128"/>
                <a:cs typeface="ＭＳ Ｐゴシック" charset="-128"/>
              </a:rPr>
              <a:t>), compounding “toxin” overload.</a:t>
            </a:r>
          </a:p>
          <a:p>
            <a:pPr eaLnBrk="1" hangingPunct="1">
              <a:lnSpc>
                <a:spcPct val="90000"/>
              </a:lnSpc>
              <a:buFont typeface="Arial" charset="0"/>
              <a:buNone/>
            </a:pPr>
            <a:endParaRPr lang="en-US" sz="3000" smtClean="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Problems with </a:t>
            </a:r>
            <a:br>
              <a:rPr lang="en-US" sz="3600" smtClean="0">
                <a:ea typeface="ＭＳ Ｐゴシック" charset="-128"/>
                <a:cs typeface="ＭＳ Ｐゴシック" charset="-128"/>
              </a:rPr>
            </a:br>
            <a:r>
              <a:rPr lang="en-US" sz="3600" smtClean="0">
                <a:ea typeface="ＭＳ Ｐゴシック" charset="-128"/>
                <a:cs typeface="ＭＳ Ｐゴシック" charset="-128"/>
              </a:rPr>
              <a:t>Detoxification and Fasting</a:t>
            </a:r>
          </a:p>
        </p:txBody>
      </p:sp>
      <p:sp>
        <p:nvSpPr>
          <p:cNvPr id="3" name="Content Placeholder 2"/>
          <p:cNvSpPr>
            <a:spLocks noGrp="1"/>
          </p:cNvSpPr>
          <p:nvPr>
            <p:ph idx="1"/>
          </p:nvPr>
        </p:nvSpPr>
        <p:spPr/>
        <p:txBody>
          <a:bodyPr>
            <a:normAutofit lnSpcReduction="10000"/>
          </a:bodyPr>
          <a:lstStyle/>
          <a:p>
            <a:pPr eaLnBrk="1" hangingPunct="1">
              <a:buClr>
                <a:schemeClr val="accent1"/>
              </a:buClr>
            </a:pPr>
            <a:r>
              <a:rPr lang="en-US" smtClean="0">
                <a:ea typeface="ＭＳ Ｐゴシック" charset="-128"/>
                <a:cs typeface="ＭＳ Ｐゴシック" charset="-128"/>
              </a:rPr>
              <a:t>Fasting induces phase I cytochrome P450 enzymes – leading to potential overproduction of toxic intermediates.</a:t>
            </a:r>
          </a:p>
          <a:p>
            <a:pPr eaLnBrk="1" hangingPunct="1">
              <a:buClr>
                <a:schemeClr val="accent1"/>
              </a:buClr>
            </a:pPr>
            <a:r>
              <a:rPr lang="en-US" smtClean="0">
                <a:ea typeface="ＭＳ Ｐゴシック" charset="-128"/>
                <a:cs typeface="ＭＳ Ｐゴシック" charset="-128"/>
              </a:rPr>
              <a:t>Lack of exogenous antioxidants + depletion of endogenous antioxidants (glutathione) may lead to inadequate quenching of free radicals. </a:t>
            </a:r>
          </a:p>
          <a:p>
            <a:pPr eaLnBrk="1" hangingPunct="1">
              <a:buClr>
                <a:schemeClr val="accent1"/>
              </a:buClr>
            </a:pPr>
            <a:r>
              <a:rPr lang="en-US" smtClean="0">
                <a:ea typeface="ＭＳ Ｐゴシック" charset="-128"/>
                <a:cs typeface="ＭＳ Ｐゴシック" charset="-128"/>
              </a:rPr>
              <a:t>Lack of dietary nutrient cofactors impairs phase II conjugation reactions.</a:t>
            </a:r>
          </a:p>
          <a:p>
            <a:pPr eaLnBrk="1" hangingPunct="1">
              <a:lnSpc>
                <a:spcPct val="90000"/>
              </a:lnSpc>
            </a:pPr>
            <a:endParaRPr lang="en-US" smtClean="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125954" name="Title 3"/>
          <p:cNvSpPr>
            <a:spLocks noGrp="1"/>
          </p:cNvSpPr>
          <p:nvPr>
            <p:ph type="ctrTitle"/>
          </p:nvPr>
        </p:nvSpPr>
        <p:spPr/>
        <p:txBody>
          <a:bodyPr/>
          <a:lstStyle/>
          <a:p>
            <a:pPr eaLnBrk="1" hangingPunct="1"/>
            <a:r>
              <a:rPr lang="en-US" smtClean="0">
                <a:ea typeface="ＭＳ Ｐゴシック" charset="-128"/>
                <a:cs typeface="ＭＳ Ｐゴシック" charset="-128"/>
              </a:rPr>
              <a:t>Sweating and Detoxification</a:t>
            </a:r>
          </a:p>
        </p:txBody>
      </p:sp>
      <p:sp>
        <p:nvSpPr>
          <p:cNvPr id="5" name="Subtitle 4"/>
          <p:cNvSpPr>
            <a:spLocks noGrp="1"/>
          </p:cNvSpPr>
          <p:nvPr>
            <p:ph type="subTitle" idx="1"/>
          </p:nvPr>
        </p:nvSpPr>
        <p:spPr/>
        <p:txBody>
          <a:bodyPr>
            <a:normAutofit/>
          </a:bodyPr>
          <a:lstStyle/>
          <a:p>
            <a:pPr eaLnBrk="1" hangingPunct="1"/>
            <a:endParaRPr lang="en-US">
              <a:solidFill>
                <a:srgbClr val="FFFFFF"/>
              </a:solidFill>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61950" y="66675"/>
            <a:ext cx="7772400" cy="750888"/>
          </a:xfrm>
        </p:spPr>
        <p:txBody>
          <a:bodyPr>
            <a:normAutofit/>
          </a:bodyPr>
          <a:lstStyle/>
          <a:p>
            <a:pPr eaLnBrk="1" hangingPunct="1"/>
            <a:r>
              <a:rPr lang="en-US" sz="4000">
                <a:ea typeface="ＭＳ Ｐゴシック" charset="-128"/>
                <a:cs typeface="ＭＳ Ｐゴシック" charset="-128"/>
              </a:rPr>
              <a:t>	Hyperthermic Therapy</a:t>
            </a:r>
          </a:p>
        </p:txBody>
      </p:sp>
      <p:sp>
        <p:nvSpPr>
          <p:cNvPr id="126980" name="Text Box 3"/>
          <p:cNvSpPr txBox="1">
            <a:spLocks noChangeArrowheads="1"/>
          </p:cNvSpPr>
          <p:nvPr/>
        </p:nvSpPr>
        <p:spPr bwMode="auto">
          <a:xfrm>
            <a:off x="1174750" y="5157788"/>
            <a:ext cx="5651500" cy="396875"/>
          </a:xfrm>
          <a:prstGeom prst="rect">
            <a:avLst/>
          </a:prstGeom>
          <a:noFill/>
          <a:ln w="9525">
            <a:noFill/>
            <a:miter lim="800000"/>
            <a:headEnd/>
            <a:tailEnd/>
          </a:ln>
        </p:spPr>
        <p:txBody>
          <a:bodyPr>
            <a:prstTxWarp prst="textNoShape">
              <a:avLst/>
            </a:prstTxWarp>
            <a:spAutoFit/>
          </a:bodyPr>
          <a:lstStyle/>
          <a:p>
            <a:pPr algn="ctr" eaLnBrk="0" hangingPunct="0"/>
            <a:endParaRPr lang="en-US" sz="2000" u="sng">
              <a:latin typeface="Calibri" charset="0"/>
            </a:endParaRPr>
          </a:p>
        </p:txBody>
      </p:sp>
      <p:sp>
        <p:nvSpPr>
          <p:cNvPr id="504836" name="Rectangle 4"/>
          <p:cNvSpPr>
            <a:spLocks noChangeArrowheads="1"/>
          </p:cNvSpPr>
          <p:nvPr/>
        </p:nvSpPr>
        <p:spPr bwMode="auto">
          <a:xfrm>
            <a:off x="595313" y="5656263"/>
            <a:ext cx="7527925" cy="822325"/>
          </a:xfrm>
          <a:prstGeom prst="rect">
            <a:avLst/>
          </a:prstGeom>
          <a:noFill/>
          <a:ln w="9525">
            <a:noFill/>
            <a:miter lim="800000"/>
            <a:headEnd/>
            <a:tailEnd/>
          </a:ln>
          <a:effectLst/>
        </p:spPr>
        <p:txBody>
          <a:bodyPr>
            <a:prstTxWarp prst="textNoShape">
              <a:avLst/>
            </a:prstTxWarp>
            <a:spAutoFit/>
          </a:bodyPr>
          <a:lstStyle/>
          <a:p>
            <a:pPr algn="ctr" eaLnBrk="0" hangingPunct="0">
              <a:spcBef>
                <a:spcPct val="20000"/>
              </a:spcBef>
              <a:buClr>
                <a:srgbClr val="FF0000"/>
              </a:buClr>
              <a:buSzPct val="120000"/>
              <a:buFont typeface="Arial" charset="0"/>
              <a:buNone/>
            </a:pPr>
            <a:r>
              <a:rPr kumimoji="1" lang="en-US">
                <a:solidFill>
                  <a:srgbClr val="FFFFFF"/>
                </a:solidFill>
                <a:effectLst>
                  <a:outerShdw blurRad="38100" dist="38100" dir="2700000" algn="tl">
                    <a:srgbClr val="000000"/>
                  </a:outerShdw>
                </a:effectLst>
                <a:latin typeface="Calibri" charset="0"/>
              </a:rPr>
              <a:t>Far infrared sauna therapy raises the core body temperature to induce intensive sweating. </a:t>
            </a:r>
          </a:p>
        </p:txBody>
      </p:sp>
      <p:graphicFrame>
        <p:nvGraphicFramePr>
          <p:cNvPr id="126978" name="Object 5"/>
          <p:cNvGraphicFramePr>
            <a:graphicFrameLocks noChangeAspect="1"/>
          </p:cNvGraphicFramePr>
          <p:nvPr/>
        </p:nvGraphicFramePr>
        <p:xfrm>
          <a:off x="2163763" y="844550"/>
          <a:ext cx="4386262" cy="4721225"/>
        </p:xfrm>
        <a:graphic>
          <a:graphicData uri="http://schemas.openxmlformats.org/presentationml/2006/ole">
            <p:oleObj spid="_x0000_s710658" name="Photo Editor Photo" r:id="rId4" imgW="5047619" imgH="7706801" progId="">
              <p:embed/>
            </p:oleObj>
          </a:graphicData>
        </a:graphic>
      </p:graphicFrame>
    </p:spTree>
  </p:cSld>
  <p:clrMapOvr>
    <a:masterClrMapping/>
  </p:clrMapOvr>
  <p:transition>
    <p:blinds dir="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a:xfrm>
            <a:off x="381000" y="228600"/>
            <a:ext cx="8393113" cy="1409700"/>
          </a:xfrm>
        </p:spPr>
        <p:txBody>
          <a:bodyPr>
            <a:normAutofit/>
          </a:bodyPr>
          <a:lstStyle/>
          <a:p>
            <a:pPr eaLnBrk="1" hangingPunct="1"/>
            <a:r>
              <a:rPr lang="en-US" sz="4000">
                <a:ea typeface="ＭＳ Ｐゴシック" charset="-128"/>
                <a:cs typeface="ＭＳ Ｐゴシック" charset="-128"/>
              </a:rPr>
              <a:t>Physiologic Effects</a:t>
            </a:r>
            <a:br>
              <a:rPr lang="en-US" sz="4000">
                <a:ea typeface="ＭＳ Ｐゴシック" charset="-128"/>
                <a:cs typeface="ＭＳ Ｐゴシック" charset="-128"/>
              </a:rPr>
            </a:br>
            <a:r>
              <a:rPr lang="en-US" sz="4000">
                <a:ea typeface="ＭＳ Ｐゴシック" charset="-128"/>
                <a:cs typeface="ＭＳ Ｐゴシック" charset="-128"/>
              </a:rPr>
              <a:t>of Sauna</a:t>
            </a:r>
          </a:p>
        </p:txBody>
      </p:sp>
      <p:sp>
        <p:nvSpPr>
          <p:cNvPr id="129027" name="Rectangle 3"/>
          <p:cNvSpPr>
            <a:spLocks noGrp="1" noChangeArrowheads="1"/>
          </p:cNvSpPr>
          <p:nvPr>
            <p:ph type="body" idx="1"/>
          </p:nvPr>
        </p:nvSpPr>
        <p:spPr>
          <a:xfrm>
            <a:off x="381000" y="1971675"/>
            <a:ext cx="8388350" cy="3743325"/>
          </a:xfrm>
        </p:spPr>
        <p:txBody>
          <a:bodyPr/>
          <a:lstStyle/>
          <a:p>
            <a:pPr eaLnBrk="1" hangingPunct="1"/>
            <a:r>
              <a:rPr lang="en-US">
                <a:ea typeface="Times New Roman" charset="0"/>
                <a:cs typeface="Times New Roman" charset="0"/>
              </a:rPr>
              <a:t>Increases peripheral circulation</a:t>
            </a:r>
          </a:p>
          <a:p>
            <a:pPr eaLnBrk="1" hangingPunct="1"/>
            <a:r>
              <a:rPr lang="en-US">
                <a:ea typeface="Times New Roman" charset="0"/>
                <a:cs typeface="Times New Roman" charset="0"/>
              </a:rPr>
              <a:t>Decreases circulation to muscles, kidney, and viscera</a:t>
            </a:r>
          </a:p>
          <a:p>
            <a:pPr eaLnBrk="1" hangingPunct="1"/>
            <a:r>
              <a:rPr lang="en-US">
                <a:ea typeface="Times New Roman" charset="0"/>
                <a:cs typeface="Times New Roman" charset="0"/>
              </a:rPr>
              <a:t>Increases metabolic rate</a:t>
            </a:r>
          </a:p>
          <a:p>
            <a:pPr eaLnBrk="1" hangingPunct="1"/>
            <a:r>
              <a:rPr lang="en-US">
                <a:ea typeface="Times New Roman" charset="0"/>
                <a:cs typeface="Times New Roman" charset="0"/>
              </a:rPr>
              <a:t>Increases O2 consumption</a:t>
            </a:r>
          </a:p>
          <a:p>
            <a:pPr eaLnBrk="1" hangingPunct="1"/>
            <a:r>
              <a:rPr lang="en-US">
                <a:ea typeface="Times New Roman" charset="0"/>
                <a:cs typeface="Times New Roman" charset="0"/>
              </a:rPr>
              <a:t>Water loss with maximal cutaneous circulation</a:t>
            </a:r>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What Causes Lipolysis?</a:t>
            </a:r>
          </a:p>
        </p:txBody>
      </p:sp>
      <p:sp>
        <p:nvSpPr>
          <p:cNvPr id="89091" name="Rectangle 3"/>
          <p:cNvSpPr>
            <a:spLocks noGrp="1" noChangeArrowheads="1"/>
          </p:cNvSpPr>
          <p:nvPr>
            <p:ph type="body" idx="1"/>
          </p:nvPr>
        </p:nvSpPr>
        <p:spPr>
          <a:xfrm>
            <a:off x="381000" y="1420813"/>
            <a:ext cx="8388350" cy="3889375"/>
          </a:xfrm>
        </p:spPr>
        <p:txBody>
          <a:bodyPr>
            <a:normAutofit/>
          </a:bodyPr>
          <a:lstStyle/>
          <a:p>
            <a:pPr marL="0" indent="0" eaLnBrk="1" hangingPunct="1">
              <a:lnSpc>
                <a:spcPct val="80000"/>
              </a:lnSpc>
              <a:buClr>
                <a:srgbClr val="FF3300"/>
              </a:buClr>
              <a:buFont typeface="Wingdings" charset="2"/>
              <a:buChar char="ü"/>
            </a:pPr>
            <a:r>
              <a:rPr lang="en-US" sz="3000">
                <a:ea typeface="ＭＳ Ｐゴシック" charset="-128"/>
                <a:cs typeface="ＭＳ Ｐゴシック" charset="-128"/>
              </a:rPr>
              <a:t>Exercise</a:t>
            </a:r>
          </a:p>
          <a:p>
            <a:pPr marL="0" indent="0" eaLnBrk="1" hangingPunct="1">
              <a:lnSpc>
                <a:spcPct val="80000"/>
              </a:lnSpc>
              <a:buClr>
                <a:srgbClr val="FF3300"/>
              </a:buClr>
              <a:buFont typeface="Wingdings" charset="2"/>
              <a:buChar char="ü"/>
            </a:pPr>
            <a:r>
              <a:rPr lang="en-US" sz="3000">
                <a:ea typeface="ＭＳ Ｐゴシック" charset="-128"/>
                <a:cs typeface="ＭＳ Ｐゴシック" charset="-128"/>
              </a:rPr>
              <a:t>Stress</a:t>
            </a:r>
          </a:p>
          <a:p>
            <a:pPr marL="0" indent="0" eaLnBrk="1" hangingPunct="1">
              <a:lnSpc>
                <a:spcPct val="80000"/>
              </a:lnSpc>
              <a:buClr>
                <a:srgbClr val="FF3300"/>
              </a:buClr>
              <a:buFont typeface="Wingdings" charset="2"/>
              <a:buChar char="ü"/>
            </a:pPr>
            <a:r>
              <a:rPr lang="en-US" sz="3000">
                <a:ea typeface="ＭＳ Ｐゴシック" charset="-128"/>
                <a:cs typeface="ＭＳ Ｐゴシック" charset="-128"/>
              </a:rPr>
              <a:t>Fasting</a:t>
            </a:r>
          </a:p>
          <a:p>
            <a:pPr marL="0" indent="0" eaLnBrk="1" hangingPunct="1">
              <a:lnSpc>
                <a:spcPct val="80000"/>
              </a:lnSpc>
              <a:buClr>
                <a:srgbClr val="FF3300"/>
              </a:buClr>
              <a:buFont typeface="Wingdings" charset="2"/>
              <a:buChar char="ü"/>
            </a:pPr>
            <a:r>
              <a:rPr lang="en-US" sz="3000">
                <a:ea typeface="ＭＳ Ｐゴシック" charset="-128"/>
                <a:cs typeface="ＭＳ Ｐゴシック" charset="-128"/>
              </a:rPr>
              <a:t>Calorie reduction</a:t>
            </a:r>
          </a:p>
          <a:p>
            <a:pPr marL="0" indent="0" eaLnBrk="1" hangingPunct="1">
              <a:lnSpc>
                <a:spcPct val="80000"/>
              </a:lnSpc>
              <a:buClr>
                <a:srgbClr val="FF3300"/>
              </a:buClr>
              <a:buFont typeface="Wingdings" charset="2"/>
              <a:buChar char="ü"/>
            </a:pPr>
            <a:r>
              <a:rPr lang="en-US" sz="3000">
                <a:ea typeface="ＭＳ Ｐゴシック" charset="-128"/>
                <a:cs typeface="ＭＳ Ｐゴシック" charset="-128"/>
              </a:rPr>
              <a:t>Sauna</a:t>
            </a:r>
            <a:endParaRPr lang="en-US" sz="3000" smtClean="0">
              <a:ea typeface="ＭＳ Ｐゴシック" charset="-128"/>
              <a:cs typeface="ＭＳ Ｐゴシック" charset="-128"/>
            </a:endParaRPr>
          </a:p>
          <a:p>
            <a:pPr marL="0" indent="0" eaLnBrk="1" hangingPunct="1">
              <a:lnSpc>
                <a:spcPct val="80000"/>
              </a:lnSpc>
              <a:buClr>
                <a:srgbClr val="FF3300"/>
              </a:buClr>
              <a:buFont typeface="Wingdings" charset="2"/>
              <a:buNone/>
            </a:pPr>
            <a:endParaRPr lang="en-US" sz="3000" smtClean="0">
              <a:ea typeface="ＭＳ Ｐゴシック" charset="-128"/>
              <a:cs typeface="ＭＳ Ｐゴシック" charset="-128"/>
            </a:endParaRPr>
          </a:p>
          <a:p>
            <a:pPr marL="0" indent="0" eaLnBrk="1" hangingPunct="1">
              <a:lnSpc>
                <a:spcPct val="80000"/>
              </a:lnSpc>
              <a:buClr>
                <a:srgbClr val="FF3300"/>
              </a:buClr>
              <a:buFont typeface="Wingdings" charset="2"/>
              <a:buNone/>
            </a:pPr>
            <a:r>
              <a:rPr lang="en-US" sz="3000" smtClean="0">
                <a:ea typeface="ＭＳ Ｐゴシック" charset="-128"/>
                <a:cs typeface="ＭＳ Ｐゴシック" charset="-128"/>
              </a:rPr>
              <a:t>Get </a:t>
            </a:r>
            <a:r>
              <a:rPr lang="en-US" sz="3000">
                <a:ea typeface="ＭＳ Ｐゴシック" charset="-128"/>
                <a:cs typeface="ＭＳ Ｐゴシック" charset="-128"/>
              </a:rPr>
              <a:t>the exit routes open before adding more load to the circulation.</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Thermal Chambers - Sauna</a:t>
            </a:r>
          </a:p>
        </p:txBody>
      </p:sp>
      <p:sp>
        <p:nvSpPr>
          <p:cNvPr id="90115" name="Rectangle 3"/>
          <p:cNvSpPr>
            <a:spLocks noGrp="1" noChangeArrowheads="1"/>
          </p:cNvSpPr>
          <p:nvPr>
            <p:ph type="body" idx="1"/>
          </p:nvPr>
        </p:nvSpPr>
        <p:spPr>
          <a:xfrm>
            <a:off x="381000" y="1420813"/>
            <a:ext cx="8388350" cy="3671887"/>
          </a:xfrm>
        </p:spPr>
        <p:txBody>
          <a:bodyPr>
            <a:normAutofit/>
          </a:bodyPr>
          <a:lstStyle/>
          <a:p>
            <a:pPr eaLnBrk="1" hangingPunct="1">
              <a:lnSpc>
                <a:spcPct val="90000"/>
              </a:lnSpc>
            </a:pPr>
            <a:r>
              <a:rPr lang="en-US">
                <a:ea typeface="ＭＳ Ｐゴシック" charset="-128"/>
                <a:cs typeface="ＭＳ Ｐゴシック" charset="-128"/>
              </a:rPr>
              <a:t>Increases the rate of lipolysis.</a:t>
            </a:r>
          </a:p>
          <a:p>
            <a:pPr eaLnBrk="1" hangingPunct="1">
              <a:lnSpc>
                <a:spcPct val="90000"/>
              </a:lnSpc>
            </a:pPr>
            <a:r>
              <a:rPr lang="en-US">
                <a:ea typeface="ＭＳ Ｐゴシック" charset="-128"/>
                <a:cs typeface="ＭＳ Ｐゴシック" charset="-128"/>
              </a:rPr>
              <a:t>Xenobiotics in subcutaneous fat pads release through skin.</a:t>
            </a:r>
          </a:p>
          <a:p>
            <a:pPr eaLnBrk="1" hangingPunct="1">
              <a:lnSpc>
                <a:spcPct val="90000"/>
              </a:lnSpc>
            </a:pPr>
            <a:r>
              <a:rPr lang="en-US">
                <a:ea typeface="ＭＳ Ｐゴシック" charset="-128"/>
                <a:cs typeface="ＭＳ Ｐゴシック" charset="-128"/>
              </a:rPr>
              <a:t>Xenobiotics from the majority of the fat goes into circulation.</a:t>
            </a:r>
          </a:p>
          <a:p>
            <a:pPr eaLnBrk="1" hangingPunct="1">
              <a:lnSpc>
                <a:spcPct val="90000"/>
              </a:lnSpc>
            </a:pPr>
            <a:r>
              <a:rPr lang="en-US">
                <a:ea typeface="ＭＳ Ｐゴシック" charset="-128"/>
                <a:cs typeface="ＭＳ Ｐゴシック" charset="-128"/>
              </a:rPr>
              <a:t>How well can the body handle that?</a:t>
            </a:r>
          </a:p>
          <a:p>
            <a:pPr lvl="1" eaLnBrk="1" hangingPunct="1">
              <a:lnSpc>
                <a:spcPct val="90000"/>
              </a:lnSpc>
            </a:pPr>
            <a:r>
              <a:rPr lang="en-US"/>
              <a:t>How well did it handle the toxins before?</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381000" y="228600"/>
            <a:ext cx="8393113" cy="641350"/>
          </a:xfrm>
        </p:spPr>
        <p:txBody>
          <a:bodyPr>
            <a:normAutofit/>
          </a:bodyPr>
          <a:lstStyle/>
          <a:p>
            <a:pPr eaLnBrk="1" hangingPunct="1"/>
            <a:r>
              <a:rPr lang="en-US" sz="3600">
                <a:ea typeface="ＭＳ Ｐゴシック" charset="-128"/>
                <a:cs typeface="ＭＳ Ｐゴシック" charset="-128"/>
              </a:rPr>
              <a:t>Compounds Released in Sweat</a:t>
            </a:r>
          </a:p>
        </p:txBody>
      </p:sp>
      <p:sp>
        <p:nvSpPr>
          <p:cNvPr id="135171" name="Rectangle 3"/>
          <p:cNvSpPr>
            <a:spLocks noGrp="1" noChangeArrowheads="1"/>
          </p:cNvSpPr>
          <p:nvPr>
            <p:ph type="body" idx="1"/>
          </p:nvPr>
        </p:nvSpPr>
        <p:spPr>
          <a:xfrm>
            <a:off x="304800" y="1066800"/>
            <a:ext cx="8686800" cy="4833938"/>
          </a:xfrm>
        </p:spPr>
        <p:txBody>
          <a:bodyPr/>
          <a:lstStyle/>
          <a:p>
            <a:pPr eaLnBrk="1" hangingPunct="1"/>
            <a:r>
              <a:rPr lang="en-US" sz="2800">
                <a:ea typeface="ＭＳ Ｐゴシック" charset="-128"/>
                <a:cs typeface="ＭＳ Ｐゴシック" charset="-128"/>
              </a:rPr>
              <a:t>Bromide, chloride, chromium, copper, iron, potassium, sodium, magnesium, manganese, zinc</a:t>
            </a:r>
          </a:p>
          <a:p>
            <a:pPr eaLnBrk="1" hangingPunct="1"/>
            <a:r>
              <a:rPr lang="en-US" sz="2800">
                <a:ea typeface="ＭＳ Ｐゴシック" charset="-128"/>
                <a:cs typeface="ＭＳ Ｐゴシック" charset="-128"/>
              </a:rPr>
              <a:t>Antimony, cadmium, lead, mercury, nickel</a:t>
            </a:r>
          </a:p>
          <a:p>
            <a:pPr eaLnBrk="1" hangingPunct="1"/>
            <a:r>
              <a:rPr lang="en-US" sz="2800">
                <a:ea typeface="ＭＳ Ｐゴシック" charset="-128"/>
                <a:cs typeface="ＭＳ Ｐゴシック" charset="-128"/>
              </a:rPr>
              <a:t>Urea </a:t>
            </a:r>
          </a:p>
          <a:p>
            <a:pPr eaLnBrk="1" hangingPunct="1"/>
            <a:r>
              <a:rPr lang="en-US" sz="2800">
                <a:ea typeface="ＭＳ Ｐゴシック" charset="-128"/>
                <a:cs typeface="ＭＳ Ｐゴシック" charset="-128"/>
              </a:rPr>
              <a:t>Methadone and two metabolites</a:t>
            </a:r>
          </a:p>
          <a:p>
            <a:pPr eaLnBrk="1" hangingPunct="1"/>
            <a:r>
              <a:rPr lang="en-US" sz="2800">
                <a:ea typeface="ＭＳ Ｐゴシック" charset="-128"/>
                <a:cs typeface="ＭＳ Ｐゴシック" charset="-128"/>
              </a:rPr>
              <a:t>Amphetamines and metabolites</a:t>
            </a:r>
          </a:p>
          <a:p>
            <a:pPr eaLnBrk="1" hangingPunct="1"/>
            <a:r>
              <a:rPr lang="en-US" sz="2800">
                <a:ea typeface="ＭＳ Ｐゴシック" charset="-128"/>
                <a:cs typeface="ＭＳ Ｐゴシック" charset="-128"/>
              </a:rPr>
              <a:t>Phenobarb, carbamazepine, and phenytoin</a:t>
            </a:r>
          </a:p>
          <a:p>
            <a:pPr eaLnBrk="1" hangingPunct="1"/>
            <a:r>
              <a:rPr lang="en-US" sz="2800">
                <a:ea typeface="ＭＳ Ｐゴシック" charset="-128"/>
                <a:cs typeface="ＭＳ Ｐゴシック" charset="-128"/>
              </a:rPr>
              <a:t>Other medications</a:t>
            </a:r>
          </a:p>
          <a:p>
            <a:pPr eaLnBrk="1" hangingPunct="1"/>
            <a:r>
              <a:rPr lang="en-US" sz="2800">
                <a:ea typeface="ＭＳ Ｐゴシック" charset="-128"/>
                <a:cs typeface="ＭＳ Ｐゴシック" charset="-128"/>
              </a:rPr>
              <a:t>PCBs</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37218" name="Title 3"/>
          <p:cNvSpPr>
            <a:spLocks noGrp="1"/>
          </p:cNvSpPr>
          <p:nvPr>
            <p:ph type="ctrTitle"/>
          </p:nvPr>
        </p:nvSpPr>
        <p:spPr/>
        <p:txBody>
          <a:bodyPr/>
          <a:lstStyle/>
          <a:p>
            <a:pPr eaLnBrk="1" hangingPunct="1"/>
            <a:r>
              <a:rPr lang="en-US" smtClean="0">
                <a:ea typeface="ＭＳ Ｐゴシック" charset="-128"/>
                <a:cs typeface="ＭＳ Ｐゴシック" charset="-128"/>
              </a:rPr>
              <a:t>Pitfalls and Cautions</a:t>
            </a:r>
          </a:p>
        </p:txBody>
      </p:sp>
      <p:sp>
        <p:nvSpPr>
          <p:cNvPr id="5" name="Subtitle 4"/>
          <p:cNvSpPr>
            <a:spLocks noGrp="1"/>
          </p:cNvSpPr>
          <p:nvPr>
            <p:ph type="subTitle" idx="1"/>
          </p:nvPr>
        </p:nvSpPr>
        <p:spPr/>
        <p:txBody>
          <a:bodyPr>
            <a:normAutofit/>
          </a:bodyPr>
          <a:lstStyle/>
          <a:p>
            <a:pPr eaLnBrk="1" hangingPunct="1"/>
            <a:endParaRPr lang="en-US">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776288" y="77788"/>
            <a:ext cx="7696200" cy="1298575"/>
          </a:xfrm>
        </p:spPr>
        <p:txBody>
          <a:bodyPr>
            <a:normAutofit fontScale="90000"/>
          </a:bodyPr>
          <a:lstStyle/>
          <a:p>
            <a:pPr eaLnBrk="1" hangingPunct="1"/>
            <a:r>
              <a:rPr lang="en-US" sz="4000" dirty="0">
                <a:ea typeface="ＭＳ Ｐゴシック" charset="-128"/>
                <a:cs typeface="ＭＳ Ｐゴシック" charset="-128"/>
              </a:rPr>
              <a:t>Some Common Problems in Detoxification Programs</a:t>
            </a:r>
          </a:p>
        </p:txBody>
      </p:sp>
      <p:sp>
        <p:nvSpPr>
          <p:cNvPr id="138243" name="Rectangle 3"/>
          <p:cNvSpPr>
            <a:spLocks noChangeArrowheads="1"/>
          </p:cNvSpPr>
          <p:nvPr/>
        </p:nvSpPr>
        <p:spPr bwMode="auto">
          <a:xfrm>
            <a:off x="1428750" y="-690563"/>
            <a:ext cx="9144000" cy="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sp>
        <p:nvSpPr>
          <p:cNvPr id="138244" name="Text Box 4"/>
          <p:cNvSpPr txBox="1">
            <a:spLocks noChangeArrowheads="1"/>
          </p:cNvSpPr>
          <p:nvPr/>
        </p:nvSpPr>
        <p:spPr bwMode="auto">
          <a:xfrm>
            <a:off x="198438" y="1612900"/>
            <a:ext cx="8701087" cy="4524315"/>
          </a:xfrm>
          <a:prstGeom prst="rect">
            <a:avLst/>
          </a:prstGeom>
          <a:noFill/>
          <a:ln w="9525">
            <a:noFill/>
            <a:miter lim="800000"/>
            <a:headEnd/>
            <a:tailEnd/>
          </a:ln>
        </p:spPr>
        <p:txBody>
          <a:bodyPr>
            <a:prstTxWarp prst="textNoShape">
              <a:avLst/>
            </a:prstTxWarp>
            <a:spAutoFit/>
          </a:bodyPr>
          <a:lstStyle/>
          <a:p>
            <a:pPr marL="457200" indent="-457200" eaLnBrk="0" hangingPunct="0">
              <a:buFontTx/>
              <a:buChar char="•"/>
            </a:pPr>
            <a:r>
              <a:rPr lang="en-US" sz="3200" b="1" dirty="0">
                <a:latin typeface="Calibri" charset="0"/>
              </a:rPr>
              <a:t>Failure to limit/reduce exposure</a:t>
            </a:r>
          </a:p>
          <a:p>
            <a:pPr marL="457200" indent="-457200" eaLnBrk="0" hangingPunct="0">
              <a:buFontTx/>
              <a:buChar char="•"/>
            </a:pPr>
            <a:r>
              <a:rPr lang="en-US" sz="3200" b="1" dirty="0">
                <a:latin typeface="Calibri" charset="0"/>
              </a:rPr>
              <a:t>Phase I pathway problems:</a:t>
            </a:r>
            <a:endParaRPr lang="en-US" sz="3200" b="1" dirty="0" smtClean="0">
              <a:latin typeface="Calibri" charset="0"/>
            </a:endParaRPr>
          </a:p>
          <a:p>
            <a:pPr marL="914400" lvl="1" indent="-457200" eaLnBrk="0" hangingPunct="0">
              <a:buFontTx/>
              <a:buChar char="•"/>
            </a:pPr>
            <a:r>
              <a:rPr lang="en-US" sz="3200" b="1" dirty="0" smtClean="0">
                <a:latin typeface="Calibri" charset="0"/>
              </a:rPr>
              <a:t>Inhibition: too slow with consequent buildup of toxins</a:t>
            </a:r>
          </a:p>
          <a:p>
            <a:pPr marL="914400" lvl="1" indent="-457200" eaLnBrk="0" hangingPunct="0">
              <a:buFontTx/>
              <a:buChar char="•"/>
            </a:pPr>
            <a:r>
              <a:rPr lang="en-US" sz="3200" b="1" dirty="0" smtClean="0">
                <a:latin typeface="Calibri" charset="0"/>
              </a:rPr>
              <a:t>Imbalanced</a:t>
            </a:r>
            <a:r>
              <a:rPr lang="en-US" sz="3200" b="1" dirty="0">
                <a:latin typeface="Calibri" charset="0"/>
              </a:rPr>
              <a:t>: too fast relative to phase II (free radical excess)</a:t>
            </a:r>
          </a:p>
          <a:p>
            <a:pPr marL="457200" indent="-457200" eaLnBrk="0" hangingPunct="0">
              <a:buFontTx/>
              <a:buChar char="•"/>
            </a:pPr>
            <a:r>
              <a:rPr lang="en-US" sz="3200" b="1" dirty="0">
                <a:latin typeface="Calibri" charset="0"/>
              </a:rPr>
              <a:t>Phase II pathway problems:</a:t>
            </a:r>
          </a:p>
          <a:p>
            <a:pPr marL="914400" lvl="1" indent="-457200" eaLnBrk="0" hangingPunct="0">
              <a:buFontTx/>
              <a:buChar char="•"/>
            </a:pPr>
            <a:r>
              <a:rPr lang="en-US" sz="3200" b="1" dirty="0">
                <a:latin typeface="Calibri" charset="0"/>
              </a:rPr>
              <a:t>Insufficient cofactor/nutritional support (antioxidants, cofactors, conjugating agents)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0" y="228600"/>
            <a:ext cx="9144000" cy="1422400"/>
          </a:xfrm>
        </p:spPr>
        <p:txBody>
          <a:bodyPr anchor="t"/>
          <a:lstStyle/>
          <a:p>
            <a:pPr eaLnBrk="1" hangingPunct="1">
              <a:defRPr/>
            </a:pPr>
            <a:r>
              <a:rPr lang="en-US">
                <a:ea typeface="ＭＳ Ｐゴシック" charset="-128"/>
                <a:cs typeface="ＭＳ Ｐゴシック" charset="-128"/>
              </a:rPr>
              <a:t>Autistic Boy: Son of Pfizer VP</a:t>
            </a:r>
          </a:p>
        </p:txBody>
      </p:sp>
      <p:sp>
        <p:nvSpPr>
          <p:cNvPr id="33795" name="Rectangle 3"/>
          <p:cNvSpPr>
            <a:spLocks noGrp="1" noChangeArrowheads="1"/>
          </p:cNvSpPr>
          <p:nvPr>
            <p:ph idx="1"/>
          </p:nvPr>
        </p:nvSpPr>
        <p:spPr bwMode="auto">
          <a:xfrm>
            <a:off x="381000" y="1698625"/>
            <a:ext cx="8388350" cy="3786188"/>
          </a:xfrm>
        </p:spPr>
        <p:txBody>
          <a:bodyPr/>
          <a:lstStyle/>
          <a:p>
            <a:pPr eaLnBrk="1" hangingPunct="1">
              <a:defRPr/>
            </a:pPr>
            <a:r>
              <a:rPr lang="en-US">
                <a:ea typeface="ＭＳ Ｐゴシック" charset="-128"/>
                <a:cs typeface="ＭＳ Ｐゴシック" charset="-128"/>
              </a:rPr>
              <a:t>Maximal vaccination schedule </a:t>
            </a:r>
          </a:p>
          <a:p>
            <a:pPr eaLnBrk="1" hangingPunct="1">
              <a:defRPr/>
            </a:pPr>
            <a:r>
              <a:rPr lang="en-US">
                <a:ea typeface="ＭＳ Ｐゴシック" charset="-128"/>
                <a:cs typeface="ＭＳ Ｐゴシック" charset="-128"/>
              </a:rPr>
              <a:t>Normal development until MMR at 22 months</a:t>
            </a:r>
          </a:p>
          <a:p>
            <a:pPr eaLnBrk="1" hangingPunct="1">
              <a:defRPr/>
            </a:pPr>
            <a:r>
              <a:rPr lang="en-US">
                <a:ea typeface="ＭＳ Ｐゴシック" charset="-128"/>
                <a:cs typeface="ＭＳ Ｐゴシック" charset="-128"/>
              </a:rPr>
              <a:t>Over next 2 months, severe language and social regression</a:t>
            </a:r>
          </a:p>
          <a:p>
            <a:pPr eaLnBrk="1" hangingPunct="1">
              <a:defRPr/>
            </a:pPr>
            <a:r>
              <a:rPr lang="en-US">
                <a:ea typeface="ＭＳ Ｐゴシック" charset="-128"/>
                <a:cs typeface="ＭＳ Ｐゴシック" charset="-128"/>
              </a:rPr>
              <a:t>Diagnosis: Regressive Autism</a:t>
            </a:r>
          </a:p>
          <a:p>
            <a:pPr eaLnBrk="1" hangingPunct="1">
              <a:defRPr/>
            </a:pPr>
            <a:r>
              <a:rPr lang="en-US">
                <a:ea typeface="ＭＳ Ｐゴシック" charset="-128"/>
                <a:cs typeface="ＭＳ Ｐゴシック" charset="-128"/>
              </a:rPr>
              <a:t>Told no therapy except CBT</a:t>
            </a:r>
          </a:p>
          <a:p>
            <a:pPr eaLnBrk="1" hangingPunct="1">
              <a:defRPr/>
            </a:pPr>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946150" y="111125"/>
            <a:ext cx="7696200" cy="1298575"/>
          </a:xfrm>
        </p:spPr>
        <p:txBody>
          <a:bodyPr>
            <a:normAutofit fontScale="90000"/>
          </a:bodyPr>
          <a:lstStyle/>
          <a:p>
            <a:pPr eaLnBrk="1" hangingPunct="1"/>
            <a:r>
              <a:rPr lang="en-US" sz="4000">
                <a:ea typeface="ＭＳ Ｐゴシック" charset="-128"/>
                <a:cs typeface="ＭＳ Ｐゴシック" charset="-128"/>
              </a:rPr>
              <a:t>Some Common Problems in Detoxification Programs</a:t>
            </a:r>
          </a:p>
        </p:txBody>
      </p:sp>
      <p:sp>
        <p:nvSpPr>
          <p:cNvPr id="140291" name="Rectangle 3"/>
          <p:cNvSpPr>
            <a:spLocks noChangeArrowheads="1"/>
          </p:cNvSpPr>
          <p:nvPr/>
        </p:nvSpPr>
        <p:spPr bwMode="auto">
          <a:xfrm>
            <a:off x="1428750" y="-690563"/>
            <a:ext cx="9144000" cy="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sp>
        <p:nvSpPr>
          <p:cNvPr id="140292" name="Text Box 4"/>
          <p:cNvSpPr txBox="1">
            <a:spLocks noChangeArrowheads="1"/>
          </p:cNvSpPr>
          <p:nvPr/>
        </p:nvSpPr>
        <p:spPr bwMode="auto">
          <a:xfrm>
            <a:off x="239713" y="1481138"/>
            <a:ext cx="8626475" cy="4524315"/>
          </a:xfrm>
          <a:prstGeom prst="rect">
            <a:avLst/>
          </a:prstGeom>
          <a:noFill/>
          <a:ln w="9525">
            <a:noFill/>
            <a:miter lim="800000"/>
            <a:headEnd/>
            <a:tailEnd/>
          </a:ln>
        </p:spPr>
        <p:txBody>
          <a:bodyPr>
            <a:prstTxWarp prst="textNoShape">
              <a:avLst/>
            </a:prstTxWarp>
            <a:spAutoFit/>
          </a:bodyPr>
          <a:lstStyle/>
          <a:p>
            <a:pPr marL="457200" indent="-457200" eaLnBrk="0" hangingPunct="0">
              <a:buFontTx/>
              <a:buChar char="•"/>
            </a:pPr>
            <a:r>
              <a:rPr lang="en-US" sz="3200" b="1" dirty="0">
                <a:latin typeface="Calibri" charset="0"/>
              </a:rPr>
              <a:t>Lowered urinary excretion through inadequate hydration</a:t>
            </a:r>
          </a:p>
          <a:p>
            <a:pPr marL="457200" indent="-457200" eaLnBrk="0" hangingPunct="0">
              <a:buFontTx/>
              <a:buChar char="•"/>
            </a:pPr>
            <a:r>
              <a:rPr lang="en-US" sz="3200" b="1" dirty="0" err="1">
                <a:latin typeface="Calibri" charset="0"/>
              </a:rPr>
              <a:t>Biliary</a:t>
            </a:r>
            <a:r>
              <a:rPr lang="en-US" sz="3200" b="1" dirty="0">
                <a:latin typeface="Calibri" charset="0"/>
              </a:rPr>
              <a:t>-colonic excretion problems</a:t>
            </a:r>
          </a:p>
          <a:p>
            <a:pPr marL="914400" lvl="1" indent="-457200" eaLnBrk="0" hangingPunct="0">
              <a:buFontTx/>
              <a:buChar char="•"/>
            </a:pPr>
            <a:r>
              <a:rPr lang="en-US" sz="3200" b="1" dirty="0">
                <a:latin typeface="Calibri" charset="0"/>
              </a:rPr>
              <a:t>Insufficient bile flow</a:t>
            </a:r>
          </a:p>
          <a:p>
            <a:pPr marL="914400" lvl="1" indent="-457200" eaLnBrk="0" hangingPunct="0">
              <a:buFontTx/>
              <a:buChar char="•"/>
            </a:pPr>
            <a:r>
              <a:rPr lang="en-US" sz="3200" b="1" dirty="0">
                <a:latin typeface="Calibri" charset="0"/>
              </a:rPr>
              <a:t>Excessive </a:t>
            </a:r>
            <a:r>
              <a:rPr lang="en-US" sz="3200" b="1" dirty="0" err="1">
                <a:latin typeface="Calibri" charset="0"/>
              </a:rPr>
              <a:t>enterohepatic</a:t>
            </a:r>
            <a:r>
              <a:rPr lang="en-US" sz="3200" b="1" dirty="0">
                <a:latin typeface="Calibri" charset="0"/>
              </a:rPr>
              <a:t> recirculation </a:t>
            </a:r>
          </a:p>
          <a:p>
            <a:pPr marL="1371600" lvl="2" indent="-457200" eaLnBrk="0" hangingPunct="0">
              <a:buFontTx/>
              <a:buChar char="•"/>
            </a:pPr>
            <a:r>
              <a:rPr lang="en-US" sz="3200" b="1" dirty="0" err="1">
                <a:latin typeface="Calibri" charset="0"/>
              </a:rPr>
              <a:t>Deconjugation</a:t>
            </a:r>
            <a:r>
              <a:rPr lang="en-US" sz="3200" b="1" dirty="0">
                <a:latin typeface="Calibri" charset="0"/>
              </a:rPr>
              <a:t> by </a:t>
            </a:r>
            <a:r>
              <a:rPr lang="en-US" sz="3200" b="1" dirty="0" err="1">
                <a:latin typeface="Calibri" charset="0"/>
              </a:rPr>
              <a:t>microflora</a:t>
            </a:r>
            <a:endParaRPr lang="en-US" sz="3200" b="1" dirty="0">
              <a:latin typeface="Calibri" charset="0"/>
            </a:endParaRPr>
          </a:p>
          <a:p>
            <a:pPr marL="1371600" lvl="2" indent="-457200" eaLnBrk="0" hangingPunct="0">
              <a:buFontTx/>
              <a:buChar char="•"/>
            </a:pPr>
            <a:r>
              <a:rPr lang="en-US" sz="3200" b="1" dirty="0">
                <a:latin typeface="Calibri" charset="0"/>
              </a:rPr>
              <a:t>Constipation</a:t>
            </a:r>
          </a:p>
          <a:p>
            <a:pPr marL="457200" indent="-457200" eaLnBrk="0" hangingPunct="0">
              <a:buFontTx/>
              <a:buChar char="•"/>
            </a:pPr>
            <a:r>
              <a:rPr lang="en-US" sz="3200" b="1" dirty="0">
                <a:latin typeface="Calibri" charset="0"/>
              </a:rPr>
              <a:t>Failure to address GI dysfunction (“Autointoxication”)</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833438" y="100013"/>
            <a:ext cx="7620000" cy="585787"/>
          </a:xfrm>
        </p:spPr>
        <p:txBody>
          <a:bodyPr>
            <a:normAutofit/>
          </a:bodyPr>
          <a:lstStyle/>
          <a:p>
            <a:pPr eaLnBrk="1" hangingPunct="1"/>
            <a:r>
              <a:rPr lang="en-US" sz="3200">
                <a:ea typeface="ＭＳ Ｐゴシック" charset="-128"/>
                <a:cs typeface="ＭＳ Ｐゴシック" charset="-128"/>
              </a:rPr>
              <a:t>Variables to Clinical Responses</a:t>
            </a:r>
          </a:p>
        </p:txBody>
      </p:sp>
      <p:sp>
        <p:nvSpPr>
          <p:cNvPr id="144387" name="Rectangle 3"/>
          <p:cNvSpPr>
            <a:spLocks noGrp="1" noChangeArrowheads="1"/>
          </p:cNvSpPr>
          <p:nvPr>
            <p:ph type="body" idx="1"/>
          </p:nvPr>
        </p:nvSpPr>
        <p:spPr>
          <a:xfrm>
            <a:off x="242888" y="838200"/>
            <a:ext cx="8721725" cy="5494338"/>
          </a:xfrm>
        </p:spPr>
        <p:txBody>
          <a:bodyPr/>
          <a:lstStyle/>
          <a:p>
            <a:pPr marL="381000" indent="-381000" eaLnBrk="1" hangingPunct="1">
              <a:buClr>
                <a:schemeClr val="accent1"/>
              </a:buClr>
            </a:pPr>
            <a:r>
              <a:rPr lang="en-US" sz="3000">
                <a:ea typeface="Arial" charset="0"/>
                <a:cs typeface="Arial" charset="0"/>
              </a:rPr>
              <a:t>Genetic limitations on detoxification (phenotypic status)</a:t>
            </a:r>
          </a:p>
          <a:p>
            <a:pPr marL="381000" indent="-381000" eaLnBrk="1" hangingPunct="1">
              <a:buClr>
                <a:schemeClr val="accent1"/>
              </a:buClr>
            </a:pPr>
            <a:r>
              <a:rPr lang="en-US" sz="3000">
                <a:ea typeface="Arial" charset="0"/>
                <a:cs typeface="Arial" charset="0"/>
              </a:rPr>
              <a:t>Genetic predisposition to toxicant-related illness such as autoimmunity and cancer</a:t>
            </a:r>
          </a:p>
          <a:p>
            <a:pPr marL="381000" indent="-381000" eaLnBrk="1" hangingPunct="1">
              <a:buClr>
                <a:schemeClr val="accent1"/>
              </a:buClr>
            </a:pPr>
            <a:r>
              <a:rPr lang="en-US" sz="3000">
                <a:ea typeface="Arial" charset="0"/>
                <a:cs typeface="Arial" charset="0"/>
              </a:rPr>
              <a:t>General health, current/past illnesses, medications</a:t>
            </a:r>
          </a:p>
          <a:p>
            <a:pPr marL="381000" indent="-381000" eaLnBrk="1" hangingPunct="1">
              <a:buClr>
                <a:schemeClr val="accent1"/>
              </a:buClr>
            </a:pPr>
            <a:r>
              <a:rPr lang="en-US" sz="3000">
                <a:ea typeface="Arial" charset="0"/>
                <a:cs typeface="Arial" charset="0"/>
              </a:rPr>
              <a:t>Quantity, intensity, duration, and diversity of exposure</a:t>
            </a:r>
          </a:p>
          <a:p>
            <a:pPr marL="381000" indent="-381000" eaLnBrk="1" hangingPunct="1">
              <a:buClr>
                <a:schemeClr val="accent1"/>
              </a:buClr>
            </a:pPr>
            <a:r>
              <a:rPr lang="en-US" sz="3000">
                <a:ea typeface="Arial" charset="0"/>
                <a:cs typeface="Arial" charset="0"/>
              </a:rPr>
              <a:t>Diet and antioxidant status</a:t>
            </a:r>
          </a:p>
          <a:p>
            <a:pPr marL="381000" indent="-381000" eaLnBrk="1" hangingPunct="1">
              <a:buClr>
                <a:schemeClr val="accent1"/>
              </a:buClr>
            </a:pPr>
            <a:r>
              <a:rPr lang="en-US" sz="3000">
                <a:ea typeface="Arial" charset="0"/>
                <a:cs typeface="Arial" charset="0"/>
              </a:rPr>
              <a:t>Age and gender</a:t>
            </a:r>
          </a:p>
          <a:p>
            <a:pPr marL="381000" indent="-381000" eaLnBrk="1" hangingPunct="1">
              <a:buClr>
                <a:schemeClr val="accent1"/>
              </a:buClr>
            </a:pPr>
            <a:r>
              <a:rPr lang="en-US" sz="3000">
                <a:ea typeface="Arial" charset="0"/>
                <a:cs typeface="Arial" charset="0"/>
              </a:rPr>
              <a:t>GI flora and bowel frequency</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smtClean="0">
                <a:ea typeface="ＭＳ Ｐゴシック" charset="-128"/>
                <a:cs typeface="ＭＳ Ｐゴシック" charset="-128"/>
              </a:rPr>
              <a:t>Metal Detox: Pearls</a:t>
            </a:r>
          </a:p>
        </p:txBody>
      </p:sp>
      <p:sp>
        <p:nvSpPr>
          <p:cNvPr id="146435" name="Content Placeholder 2"/>
          <p:cNvSpPr>
            <a:spLocks noGrp="1"/>
          </p:cNvSpPr>
          <p:nvPr>
            <p:ph idx="1"/>
          </p:nvPr>
        </p:nvSpPr>
        <p:spPr/>
        <p:txBody>
          <a:bodyPr/>
          <a:lstStyle/>
          <a:p>
            <a:pPr marL="342900" lvl="4" indent="-342900" eaLnBrk="1" hangingPunct="1">
              <a:buFont typeface="Arial" charset="0"/>
              <a:buChar char="•"/>
            </a:pPr>
            <a:r>
              <a:rPr lang="en-US" sz="2400" smtClean="0">
                <a:ea typeface="ＭＳ Ｐゴシック" charset="-128"/>
              </a:rPr>
              <a:t> Mobilizing heavy metals judiciously and carefully according to established protocols, can substantially move the physiology toward a homeodynamically balanced state.</a:t>
            </a:r>
          </a:p>
          <a:p>
            <a:pPr marL="342900" lvl="4" indent="-342900" eaLnBrk="1" hangingPunct="1">
              <a:buFont typeface="Arial" charset="0"/>
              <a:buChar char="•"/>
            </a:pPr>
            <a:r>
              <a:rPr lang="en-US" sz="2400" smtClean="0">
                <a:ea typeface="ＭＳ Ｐゴシック" charset="-128"/>
              </a:rPr>
              <a:t>In the chronically ill patient who has compromised GI, liver, and renal function and who is nutritionally deficient, starting with chelation therapy can backfire unless the other areas are dealt with first.</a:t>
            </a:r>
          </a:p>
          <a:p>
            <a:pPr eaLnBrk="1" hangingPunct="1"/>
            <a:r>
              <a:rPr lang="en-US" sz="2400" smtClean="0">
                <a:ea typeface="ＭＳ Ｐゴシック" charset="-128"/>
                <a:cs typeface="ＭＳ Ｐゴシック" charset="-128"/>
              </a:rPr>
              <a:t>It is wise to get thorough training through: </a:t>
            </a:r>
          </a:p>
          <a:p>
            <a:pPr lvl="1" eaLnBrk="1" hangingPunct="1"/>
            <a:r>
              <a:rPr lang="en-US" sz="2000" smtClean="0"/>
              <a:t>American Board of Clinical Metal Toxicology or</a:t>
            </a:r>
          </a:p>
          <a:p>
            <a:pPr lvl="1" eaLnBrk="1" hangingPunct="1"/>
            <a:r>
              <a:rPr lang="en-US" sz="2000" smtClean="0"/>
              <a:t>American College for Advancement in Medicine</a:t>
            </a:r>
          </a:p>
          <a:p>
            <a:pPr marL="342900" lvl="4" indent="-342900" eaLnBrk="1" hangingPunct="1">
              <a:buFont typeface="Arial" charset="0"/>
              <a:buChar char="•"/>
            </a:pPr>
            <a:endParaRPr lang="en-US" sz="2400" smtClean="0">
              <a:ea typeface="ＭＳ Ｐゴシック" charset="-128"/>
            </a:endParaRPr>
          </a:p>
          <a:p>
            <a:pPr marL="342900" lvl="4" indent="-342900" eaLnBrk="1" hangingPunct="1">
              <a:buFont typeface="Arial" charset="0"/>
              <a:buChar char="•"/>
            </a:pPr>
            <a:endParaRPr lang="en-US" sz="2400" smtClean="0">
              <a:ea typeface="ＭＳ Ｐゴシック" charset="-128"/>
            </a:endParaRPr>
          </a:p>
          <a:p>
            <a:pPr eaLnBrk="1" hangingPunct="1"/>
            <a:endParaRPr lang="en-US" sz="24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0"/>
            <a:ext cx="7620000" cy="7620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3282" name="Picture 2" descr="brain is full"/>
          <p:cNvPicPr>
            <a:picLocks noChangeAspect="1" noChangeArrowheads="1"/>
          </p:cNvPicPr>
          <p:nvPr/>
        </p:nvPicPr>
        <p:blipFill>
          <a:blip r:embed="rId3"/>
          <a:srcRect/>
          <a:stretch>
            <a:fillRect/>
          </a:stretch>
        </p:blipFill>
        <p:spPr bwMode="auto">
          <a:xfrm>
            <a:off x="2209800" y="304800"/>
            <a:ext cx="4572000" cy="6142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p:txBody>
          <a:bodyPr anchor="t"/>
          <a:lstStyle/>
          <a:p>
            <a:pPr eaLnBrk="1" hangingPunct="1">
              <a:defRPr/>
            </a:pPr>
            <a:r>
              <a:rPr lang="en-US" smtClean="0">
                <a:ea typeface="ＭＳ Ｐゴシック" charset="-128"/>
                <a:cs typeface="ＭＳ Ｐゴシック" charset="-128"/>
              </a:rPr>
              <a:t>Functional Assessment</a:t>
            </a:r>
          </a:p>
        </p:txBody>
      </p:sp>
      <p:sp>
        <p:nvSpPr>
          <p:cNvPr id="37891" name="Rectangle 3"/>
          <p:cNvSpPr>
            <a:spLocks noGrp="1" noChangeArrowheads="1"/>
          </p:cNvSpPr>
          <p:nvPr>
            <p:ph idx="1"/>
          </p:nvPr>
        </p:nvSpPr>
        <p:spPr bwMode="auto">
          <a:xfrm>
            <a:off x="381000" y="1060450"/>
            <a:ext cx="8388350" cy="5292725"/>
          </a:xfrm>
        </p:spPr>
        <p:txBody>
          <a:bodyPr/>
          <a:lstStyle/>
          <a:p>
            <a:pPr eaLnBrk="1" hangingPunct="1">
              <a:defRPr/>
            </a:pPr>
            <a:r>
              <a:rPr lang="en-US" sz="2400">
                <a:ea typeface="ＭＳ Ｐゴシック" charset="-128"/>
                <a:cs typeface="ＭＳ Ｐゴシック" charset="-128"/>
              </a:rPr>
              <a:t>Gut/Immune</a:t>
            </a:r>
          </a:p>
          <a:p>
            <a:pPr lvl="1" eaLnBrk="1" hangingPunct="1">
              <a:defRPr/>
            </a:pPr>
            <a:r>
              <a:rPr lang="en-US" sz="2400"/>
              <a:t>IgG anti-gliadin antibodies 91 (nl &lt; 20)</a:t>
            </a:r>
          </a:p>
          <a:p>
            <a:pPr lvl="1" eaLnBrk="1" hangingPunct="1">
              <a:defRPr/>
            </a:pPr>
            <a:r>
              <a:rPr lang="en-US" sz="2400"/>
              <a:t>Elevated eosinophil protein X, calprotectin high</a:t>
            </a:r>
          </a:p>
          <a:p>
            <a:pPr lvl="1" eaLnBrk="1" hangingPunct="1">
              <a:defRPr/>
            </a:pPr>
            <a:r>
              <a:rPr lang="en-US" sz="2400"/>
              <a:t>Stool culture – three species yeast, NG LB, BB</a:t>
            </a:r>
          </a:p>
          <a:p>
            <a:pPr lvl="1" eaLnBrk="1" hangingPunct="1">
              <a:defRPr/>
            </a:pPr>
            <a:r>
              <a:rPr lang="en-US" sz="2400"/>
              <a:t>D-lactate - small bowel overgrowth</a:t>
            </a:r>
          </a:p>
          <a:p>
            <a:pPr lvl="1" eaLnBrk="1" hangingPunct="1">
              <a:defRPr/>
            </a:pPr>
            <a:r>
              <a:rPr lang="en-US" sz="2400"/>
              <a:t>Urine Peptides: IAG, deltorphins, enkephalins high</a:t>
            </a:r>
          </a:p>
          <a:p>
            <a:pPr eaLnBrk="1" hangingPunct="1">
              <a:defRPr/>
            </a:pPr>
            <a:r>
              <a:rPr lang="en-US" sz="2400">
                <a:ea typeface="ＭＳ Ｐゴシック" charset="-128"/>
                <a:cs typeface="ＭＳ Ｐゴシック" charset="-128"/>
              </a:rPr>
              <a:t>Nutritional Imbalances</a:t>
            </a:r>
          </a:p>
          <a:p>
            <a:pPr lvl="1" eaLnBrk="1" hangingPunct="1">
              <a:defRPr/>
            </a:pPr>
            <a:r>
              <a:rPr lang="en-US" sz="2400"/>
              <a:t>Homocysteine 3.0 (impaired methylation)</a:t>
            </a:r>
          </a:p>
          <a:p>
            <a:pPr lvl="1" eaLnBrk="1" hangingPunct="1">
              <a:defRPr/>
            </a:pPr>
            <a:r>
              <a:rPr lang="en-US" sz="2400"/>
              <a:t>Urinary MMA elevated</a:t>
            </a:r>
          </a:p>
          <a:p>
            <a:pPr lvl="1" eaLnBrk="1" hangingPunct="1">
              <a:defRPr/>
            </a:pPr>
            <a:r>
              <a:rPr lang="en-US" sz="2400"/>
              <a:t>Magnesium and zinc deficiency</a:t>
            </a:r>
          </a:p>
          <a:p>
            <a:pPr lvl="1" eaLnBrk="1" hangingPunct="1">
              <a:defRPr/>
            </a:pPr>
            <a:r>
              <a:rPr lang="en-US" sz="2400"/>
              <a:t>Vitamin A deficiency</a:t>
            </a:r>
          </a:p>
          <a:p>
            <a:pPr lvl="1" eaLnBrk="1" hangingPunct="1">
              <a:defRPr/>
            </a:pPr>
            <a:r>
              <a:rPr lang="en-US" sz="2400"/>
              <a:t>Omega-3 fatty acid deficiency</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p:txBody>
          <a:bodyPr anchor="t"/>
          <a:lstStyle/>
          <a:p>
            <a:pPr eaLnBrk="1" hangingPunct="1">
              <a:defRPr/>
            </a:pPr>
            <a:r>
              <a:rPr lang="en-US" smtClean="0">
                <a:ea typeface="ＭＳ Ｐゴシック" charset="-128"/>
                <a:cs typeface="ＭＳ Ｐゴシック" charset="-128"/>
              </a:rPr>
              <a:t>Functional Assessment</a:t>
            </a:r>
          </a:p>
        </p:txBody>
      </p:sp>
      <p:sp>
        <p:nvSpPr>
          <p:cNvPr id="39939" name="Rectangle 3"/>
          <p:cNvSpPr>
            <a:spLocks noGrp="1" noChangeArrowheads="1"/>
          </p:cNvSpPr>
          <p:nvPr>
            <p:ph idx="1"/>
          </p:nvPr>
        </p:nvSpPr>
        <p:spPr bwMode="auto"/>
        <p:txBody>
          <a:bodyPr/>
          <a:lstStyle/>
          <a:p>
            <a:pPr eaLnBrk="1" hangingPunct="1">
              <a:defRPr/>
            </a:pPr>
            <a:r>
              <a:rPr lang="en-US" sz="2800">
                <a:ea typeface="ＭＳ Ｐゴシック" charset="-128"/>
                <a:cs typeface="ＭＳ Ｐゴシック" charset="-128"/>
              </a:rPr>
              <a:t>Detoxification Imbalances</a:t>
            </a:r>
          </a:p>
          <a:p>
            <a:pPr lvl="1" eaLnBrk="1" hangingPunct="1">
              <a:defRPr/>
            </a:pPr>
            <a:r>
              <a:rPr lang="en-US"/>
              <a:t>Metals –  Hair: antimony, lead, and mercury (minimal)</a:t>
            </a:r>
          </a:p>
          <a:p>
            <a:pPr lvl="1" eaLnBrk="1" hangingPunct="1">
              <a:defRPr/>
            </a:pPr>
            <a:r>
              <a:rPr lang="en-US"/>
              <a:t>Urine DMPS challenge Hg 14</a:t>
            </a:r>
          </a:p>
          <a:p>
            <a:pPr lvl="1" eaLnBrk="1" hangingPunct="1">
              <a:defRPr/>
            </a:pPr>
            <a:r>
              <a:rPr lang="en-US"/>
              <a:t>Elevated urinary porphyrins</a:t>
            </a:r>
          </a:p>
          <a:p>
            <a:pPr lvl="1" eaLnBrk="1" hangingPunct="1">
              <a:defRPr/>
            </a:pPr>
            <a:r>
              <a:rPr lang="en-US"/>
              <a:t>GSH low - pyroglutamate high, sulfate low</a:t>
            </a:r>
          </a:p>
          <a:p>
            <a:pPr lvl="1" eaLnBrk="1" hangingPunct="1">
              <a:defRPr/>
            </a:pPr>
            <a:r>
              <a:rPr lang="en-US"/>
              <a:t>SNPs – GSTP1 ++ x 2, COMT, and MTHFR</a:t>
            </a:r>
          </a:p>
          <a:p>
            <a:pPr eaLnBrk="1" hangingPunct="1">
              <a:defRPr/>
            </a:pPr>
            <a:r>
              <a:rPr lang="en-US" sz="2800">
                <a:ea typeface="ＭＳ Ｐゴシック" charset="-128"/>
                <a:cs typeface="ＭＳ Ｐゴシック" charset="-128"/>
              </a:rPr>
              <a:t>Mitochondria and Oxidative Stress</a:t>
            </a:r>
          </a:p>
          <a:p>
            <a:pPr lvl="1" eaLnBrk="1" hangingPunct="1">
              <a:defRPr/>
            </a:pPr>
            <a:r>
              <a:rPr lang="en-US"/>
              <a:t>8OHDG oxidative stress, mitochondrial dysfunction, carnitine deficiency, lactic acidosis</a:t>
            </a:r>
          </a:p>
          <a:p>
            <a:pPr lvl="1" eaLnBrk="1" hangingPunct="1">
              <a:defRPr/>
            </a:pPr>
            <a:endParaRPr lang="en-US"/>
          </a:p>
          <a:p>
            <a:pPr eaLnBrk="1" hangingPunct="1">
              <a:buFont typeface="Wingdings" charset="2"/>
              <a:buNone/>
              <a:defRPr/>
            </a:pPr>
            <a:endParaRPr lang="en-US" sz="280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381000" y="228600"/>
            <a:ext cx="8393113" cy="750888"/>
          </a:xfrm>
        </p:spPr>
        <p:txBody>
          <a:bodyPr anchor="t"/>
          <a:lstStyle/>
          <a:p>
            <a:pPr eaLnBrk="1" hangingPunct="1">
              <a:defRPr/>
            </a:pPr>
            <a:r>
              <a:rPr lang="en-US">
                <a:ea typeface="ＭＳ Ｐゴシック" charset="-128"/>
                <a:cs typeface="ＭＳ Ｐゴシック" charset="-128"/>
              </a:rPr>
              <a:t>Follow Up 4 months</a:t>
            </a:r>
          </a:p>
        </p:txBody>
      </p:sp>
      <p:sp>
        <p:nvSpPr>
          <p:cNvPr id="59395" name="Rectangle 3"/>
          <p:cNvSpPr>
            <a:spLocks noGrp="1" noChangeArrowheads="1"/>
          </p:cNvSpPr>
          <p:nvPr>
            <p:ph type="body" idx="1"/>
          </p:nvPr>
        </p:nvSpPr>
        <p:spPr bwMode="auto">
          <a:xfrm>
            <a:off x="381000" y="1420813"/>
            <a:ext cx="8388350" cy="5062537"/>
          </a:xfrm>
        </p:spPr>
        <p:txBody>
          <a:bodyPr/>
          <a:lstStyle/>
          <a:p>
            <a:pPr eaLnBrk="1" hangingPunct="1">
              <a:defRPr/>
            </a:pPr>
            <a:r>
              <a:rPr lang="en-US" sz="2400">
                <a:ea typeface="ＭＳ Ｐゴシック" charset="-128"/>
                <a:cs typeface="ＭＳ Ｐゴシック" charset="-128"/>
              </a:rPr>
              <a:t>Initial Tx: Gluten and dairy elimination</a:t>
            </a:r>
          </a:p>
          <a:p>
            <a:pPr lvl="1" eaLnBrk="1" hangingPunct="1">
              <a:defRPr/>
            </a:pPr>
            <a:r>
              <a:rPr lang="en-US" sz="2400"/>
              <a:t>3 weeks – dramatic improvement in verbal communication and social engagement</a:t>
            </a:r>
          </a:p>
          <a:p>
            <a:pPr eaLnBrk="1" hangingPunct="1">
              <a:defRPr/>
            </a:pPr>
            <a:r>
              <a:rPr lang="en-US" sz="2400">
                <a:ea typeface="ＭＳ Ｐゴシック" charset="-128"/>
                <a:cs typeface="ＭＳ Ｐゴシック" charset="-128"/>
              </a:rPr>
              <a:t>Gut Repair</a:t>
            </a:r>
          </a:p>
          <a:p>
            <a:pPr lvl="1" eaLnBrk="1" hangingPunct="1">
              <a:defRPr/>
            </a:pPr>
            <a:r>
              <a:rPr lang="en-US" sz="2400"/>
              <a:t>Rifixamixin, fluconazole, enzymes, probiotics, S. boulardii</a:t>
            </a:r>
          </a:p>
          <a:p>
            <a:pPr eaLnBrk="1" hangingPunct="1">
              <a:defRPr/>
            </a:pPr>
            <a:r>
              <a:rPr lang="en-US" sz="2400">
                <a:ea typeface="ＭＳ Ｐゴシック" charset="-128"/>
                <a:cs typeface="ＭＳ Ｐゴシック" charset="-128"/>
              </a:rPr>
              <a:t>Nutrient Support</a:t>
            </a:r>
          </a:p>
          <a:p>
            <a:pPr lvl="1" eaLnBrk="1" hangingPunct="1">
              <a:defRPr/>
            </a:pPr>
            <a:r>
              <a:rPr lang="en-US" sz="2400"/>
              <a:t>MVI with B6, Zn, cod liver oil, Mg, GSH topical, CoQ10</a:t>
            </a:r>
          </a:p>
          <a:p>
            <a:pPr eaLnBrk="1" hangingPunct="1">
              <a:defRPr/>
            </a:pPr>
            <a:r>
              <a:rPr lang="en-US" sz="2400">
                <a:ea typeface="ＭＳ Ｐゴシック" charset="-128"/>
                <a:cs typeface="ＭＳ Ｐゴシック" charset="-128"/>
              </a:rPr>
              <a:t>MeB12 high dose 3 x a week</a:t>
            </a:r>
          </a:p>
          <a:p>
            <a:pPr eaLnBrk="1" hangingPunct="1">
              <a:defRPr/>
            </a:pPr>
            <a:r>
              <a:rPr lang="en-US" sz="2400">
                <a:ea typeface="ＭＳ Ｐゴシック" charset="-128"/>
                <a:cs typeface="ＭＳ Ｐゴシック" charset="-128"/>
              </a:rPr>
              <a:t>Detox: DMSA oral chelation</a:t>
            </a:r>
          </a:p>
          <a:p>
            <a:pPr eaLnBrk="1" hangingPunct="1">
              <a:defRPr/>
            </a:pPr>
            <a:r>
              <a:rPr lang="en-US" sz="2400">
                <a:ea typeface="ＭＳ Ｐゴシック" charset="-128"/>
                <a:cs typeface="ＭＳ Ｐゴシック" charset="-128"/>
              </a:rPr>
              <a:t>Mainstream school after 4 months</a:t>
            </a:r>
          </a:p>
          <a:p>
            <a:pPr lvl="1" eaLnBrk="1" hangingPunct="1">
              <a:defRPr/>
            </a:pPr>
            <a:r>
              <a:rPr lang="en-US" sz="2400"/>
              <a:t>More focused, unstuck, uses more words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bwMode="auto"/>
        <p:txBody>
          <a:bodyPr anchor="t"/>
          <a:lstStyle/>
          <a:p>
            <a:pPr eaLnBrk="1" hangingPunct="1">
              <a:defRPr/>
            </a:pPr>
            <a:r>
              <a:rPr lang="en-US" smtClean="0">
                <a:ea typeface="ＭＳ Ｐゴシック" charset="-128"/>
                <a:cs typeface="ＭＳ Ｐゴシック" charset="-128"/>
              </a:rPr>
              <a:t>10 Month Follow Up</a:t>
            </a:r>
          </a:p>
        </p:txBody>
      </p:sp>
      <p:sp>
        <p:nvSpPr>
          <p:cNvPr id="61443" name="Content Placeholder 2"/>
          <p:cNvSpPr>
            <a:spLocks noGrp="1"/>
          </p:cNvSpPr>
          <p:nvPr>
            <p:ph idx="1"/>
          </p:nvPr>
        </p:nvSpPr>
        <p:spPr bwMode="auto"/>
        <p:txBody>
          <a:bodyPr/>
          <a:lstStyle/>
          <a:p>
            <a:pPr eaLnBrk="1" hangingPunct="1">
              <a:defRPr/>
            </a:pPr>
            <a:r>
              <a:rPr lang="en-US" smtClean="0">
                <a:ea typeface="ＭＳ Ｐゴシック" charset="-128"/>
                <a:cs typeface="ＭＳ Ｐゴシック" charset="-128"/>
              </a:rPr>
              <a:t>Verbally fluent</a:t>
            </a:r>
          </a:p>
          <a:p>
            <a:pPr eaLnBrk="1" hangingPunct="1">
              <a:defRPr/>
            </a:pPr>
            <a:r>
              <a:rPr lang="en-US" smtClean="0">
                <a:ea typeface="ＭＳ Ｐゴシック" charset="-128"/>
                <a:cs typeface="ＭＳ Ｐゴシック" charset="-128"/>
              </a:rPr>
              <a:t>Mainstream school (“loss” of diagnosis)</a:t>
            </a:r>
          </a:p>
          <a:p>
            <a:pPr eaLnBrk="1" hangingPunct="1">
              <a:defRPr/>
            </a:pPr>
            <a:r>
              <a:rPr lang="en-US" smtClean="0">
                <a:ea typeface="ＭＳ Ｐゴシック" charset="-128"/>
                <a:cs typeface="ＭＳ Ｐゴシック" charset="-128"/>
              </a:rPr>
              <a:t>Bowel movements normal</a:t>
            </a:r>
          </a:p>
          <a:p>
            <a:pPr eaLnBrk="1" hangingPunct="1">
              <a:defRPr/>
            </a:pPr>
            <a:r>
              <a:rPr lang="en-US" smtClean="0">
                <a:ea typeface="ＭＳ Ｐゴシック" charset="-128"/>
                <a:cs typeface="ＭＳ Ｐゴシック" charset="-128"/>
              </a:rPr>
              <a:t>Tx: Continue treatment until metals nl, gut nl and porphyrins and OA nl</a:t>
            </a:r>
          </a:p>
          <a:p>
            <a:pPr eaLnBrk="1" hangingPunct="1">
              <a:buFont typeface="Arial" charset="0"/>
              <a:buNone/>
              <a:defRPr/>
            </a:pPr>
            <a:endParaRPr lang="en-US"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bwMode="auto"/>
        <p:txBody>
          <a:bodyPr anchor="t"/>
          <a:lstStyle/>
          <a:p>
            <a:pPr eaLnBrk="1" hangingPunct="1">
              <a:defRPr/>
            </a:pPr>
            <a:r>
              <a:rPr lang="en-US" smtClean="0">
                <a:ea typeface="ＭＳ Ｐゴシック" charset="-128"/>
                <a:cs typeface="ＭＳ Ｐゴシック" charset="-128"/>
              </a:rPr>
              <a:t>10 Month Laboratory Follow Up</a:t>
            </a:r>
          </a:p>
        </p:txBody>
      </p:sp>
      <p:sp>
        <p:nvSpPr>
          <p:cNvPr id="62467" name="Content Placeholder 2"/>
          <p:cNvSpPr>
            <a:spLocks noGrp="1"/>
          </p:cNvSpPr>
          <p:nvPr>
            <p:ph idx="1"/>
          </p:nvPr>
        </p:nvSpPr>
        <p:spPr bwMode="auto"/>
        <p:txBody>
          <a:bodyPr/>
          <a:lstStyle/>
          <a:p>
            <a:pPr eaLnBrk="1" hangingPunct="1">
              <a:defRPr/>
            </a:pPr>
            <a:r>
              <a:rPr lang="en-US" sz="2400" smtClean="0">
                <a:ea typeface="ＭＳ Ｐゴシック" charset="-128"/>
                <a:cs typeface="ＭＳ Ｐゴシック" charset="-128"/>
              </a:rPr>
              <a:t>Gut  Function</a:t>
            </a:r>
          </a:p>
          <a:p>
            <a:pPr lvl="1" eaLnBrk="1" hangingPunct="1">
              <a:defRPr/>
            </a:pPr>
            <a:r>
              <a:rPr lang="en-US" sz="2400" smtClean="0"/>
              <a:t>EPX and calprotectin normalized</a:t>
            </a:r>
          </a:p>
          <a:p>
            <a:pPr lvl="1" eaLnBrk="1" hangingPunct="1">
              <a:defRPr/>
            </a:pPr>
            <a:r>
              <a:rPr lang="en-US" sz="2000" smtClean="0"/>
              <a:t>SBBO overgrowth normalized – D-lactate</a:t>
            </a:r>
          </a:p>
          <a:p>
            <a:pPr lvl="1" eaLnBrk="1" hangingPunct="1">
              <a:defRPr/>
            </a:pPr>
            <a:r>
              <a:rPr lang="en-US" sz="2000" smtClean="0"/>
              <a:t>Mild yeast overgrowth</a:t>
            </a:r>
          </a:p>
          <a:p>
            <a:pPr eaLnBrk="1" hangingPunct="1">
              <a:defRPr/>
            </a:pPr>
            <a:r>
              <a:rPr lang="en-US" sz="2400" smtClean="0">
                <a:ea typeface="ＭＳ Ｐゴシック" charset="-128"/>
                <a:cs typeface="ＭＳ Ｐゴシック" charset="-128"/>
              </a:rPr>
              <a:t>MMA still elevated (impaired methylation) </a:t>
            </a:r>
          </a:p>
          <a:p>
            <a:pPr eaLnBrk="1" hangingPunct="1">
              <a:defRPr/>
            </a:pPr>
            <a:r>
              <a:rPr lang="en-US" sz="2400" smtClean="0">
                <a:ea typeface="ＭＳ Ｐゴシック" charset="-128"/>
                <a:cs typeface="ＭＳ Ｐゴシック" charset="-128"/>
              </a:rPr>
              <a:t>Improved detoxification</a:t>
            </a:r>
          </a:p>
          <a:p>
            <a:pPr lvl="1" eaLnBrk="1" hangingPunct="1">
              <a:defRPr/>
            </a:pPr>
            <a:r>
              <a:rPr lang="en-US" sz="2000" smtClean="0"/>
              <a:t>GSH markers normal (pyroglutamate, sulfate)</a:t>
            </a:r>
          </a:p>
          <a:p>
            <a:pPr lvl="1" eaLnBrk="1" hangingPunct="1">
              <a:defRPr/>
            </a:pPr>
            <a:r>
              <a:rPr lang="en-US" sz="2000" smtClean="0"/>
              <a:t>Porphryins elevated</a:t>
            </a:r>
          </a:p>
          <a:p>
            <a:pPr lvl="1" eaLnBrk="1" hangingPunct="1">
              <a:defRPr/>
            </a:pPr>
            <a:r>
              <a:rPr lang="en-US" sz="2000" smtClean="0"/>
              <a:t>UTE pending</a:t>
            </a:r>
          </a:p>
          <a:p>
            <a:pPr eaLnBrk="1" hangingPunct="1">
              <a:defRPr/>
            </a:pPr>
            <a:r>
              <a:rPr lang="en-US" sz="2400" smtClean="0">
                <a:ea typeface="ＭＳ Ｐゴシック" charset="-128"/>
                <a:cs typeface="ＭＳ Ｐゴシック" charset="-128"/>
              </a:rPr>
              <a:t>Mitochondrial dysfunction improved </a:t>
            </a:r>
          </a:p>
          <a:p>
            <a:pPr lvl="1" eaLnBrk="1" hangingPunct="1">
              <a:defRPr/>
            </a:pPr>
            <a:r>
              <a:rPr lang="en-US" sz="2400" smtClean="0"/>
              <a:t>Lactate reduced from 100 to 50</a:t>
            </a:r>
          </a:p>
          <a:p>
            <a:pPr lvl="1" eaLnBrk="1" hangingPunct="1">
              <a:defRPr/>
            </a:pPr>
            <a:r>
              <a:rPr lang="en-US" sz="2400" smtClean="0"/>
              <a:t> oxidative stress nl 8OHDG, kreb cycle markers nl</a:t>
            </a:r>
          </a:p>
          <a:p>
            <a:pPr eaLnBrk="1" hangingPunct="1">
              <a:defRPr/>
            </a:pPr>
            <a:endParaRPr lang="en-US" sz="24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2 year follow up	</a:t>
            </a:r>
            <a:endParaRPr lang="en-US" dirty="0"/>
          </a:p>
        </p:txBody>
      </p:sp>
      <p:sp>
        <p:nvSpPr>
          <p:cNvPr id="3" name="Content Placeholder 2"/>
          <p:cNvSpPr>
            <a:spLocks noGrp="1"/>
          </p:cNvSpPr>
          <p:nvPr>
            <p:ph idx="1"/>
          </p:nvPr>
        </p:nvSpPr>
        <p:spPr/>
        <p:txBody>
          <a:bodyPr/>
          <a:lstStyle/>
          <a:p>
            <a:pPr>
              <a:defRPr/>
            </a:pPr>
            <a:r>
              <a:rPr lang="en-US" dirty="0" smtClean="0"/>
              <a:t>Metal normal</a:t>
            </a:r>
          </a:p>
          <a:p>
            <a:pPr>
              <a:defRPr/>
            </a:pPr>
            <a:r>
              <a:rPr lang="en-US" dirty="0" err="1" smtClean="0"/>
              <a:t>Porphryins</a:t>
            </a:r>
            <a:r>
              <a:rPr lang="en-US" dirty="0" smtClean="0"/>
              <a:t> normal</a:t>
            </a:r>
          </a:p>
          <a:p>
            <a:pPr>
              <a:defRPr/>
            </a:pPr>
            <a:r>
              <a:rPr lang="en-US" dirty="0" smtClean="0"/>
              <a:t>Organic acids normal</a:t>
            </a:r>
          </a:p>
          <a:p>
            <a:pPr>
              <a:defRPr/>
            </a:pPr>
            <a:r>
              <a:rPr lang="en-US" dirty="0" smtClean="0"/>
              <a:t>Gut normal</a:t>
            </a:r>
          </a:p>
          <a:p>
            <a:pPr>
              <a:defRPr/>
            </a:pPr>
            <a:r>
              <a:rPr lang="en-US" dirty="0" smtClean="0"/>
              <a:t>Child normal!</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2689225" y="2193925"/>
            <a:ext cx="9144000" cy="762000"/>
          </a:xfrm>
          <a:prstGeom prst="rect">
            <a:avLst/>
          </a:prstGeom>
          <a:noFill/>
          <a:ln w="9525">
            <a:noFill/>
            <a:miter lim="800000"/>
            <a:headEnd/>
            <a:tailEnd/>
          </a:ln>
        </p:spPr>
        <p:txBody>
          <a:bodyPr>
            <a:prstTxWarp prst="textNoShape">
              <a:avLst/>
            </a:prstTxWarp>
            <a:spAutoFit/>
          </a:bodyPr>
          <a:lstStyle/>
          <a:p>
            <a:pPr eaLnBrk="1" hangingPunct="1"/>
            <a:endParaRPr lang="en-US" sz="4400" b="1"/>
          </a:p>
        </p:txBody>
      </p:sp>
      <p:pic>
        <p:nvPicPr>
          <p:cNvPr id="207875" name="Picture 3" descr="DDTBeac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2209800"/>
            <a:ext cx="8229600" cy="1143000"/>
          </a:xfrm>
        </p:spPr>
        <p:txBody>
          <a:bodyPr/>
          <a:lstStyle/>
          <a:p>
            <a:r>
              <a:rPr lang="en-US" dirty="0" smtClean="0"/>
              <a:t>For practice tools and </a:t>
            </a:r>
            <a:r>
              <a:rPr lang="en-US" dirty="0" smtClean="0"/>
              <a:t>professional newsletter go to </a:t>
            </a:r>
            <a:r>
              <a:rPr lang="en-US" dirty="0" err="1" smtClean="0"/>
              <a:t>www.drhyman.com</a:t>
            </a:r>
            <a:r>
              <a:rPr lang="en-US" dirty="0" smtClean="0"/>
              <a:t>/IHS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a:t>Exposure to Toxicants</a:t>
            </a:r>
          </a:p>
        </p:txBody>
      </p:sp>
      <p:sp>
        <p:nvSpPr>
          <p:cNvPr id="17411" name="Rectangle 3"/>
          <p:cNvSpPr>
            <a:spLocks noGrp="1" noChangeArrowheads="1"/>
          </p:cNvSpPr>
          <p:nvPr>
            <p:ph idx="1"/>
          </p:nvPr>
        </p:nvSpPr>
        <p:spPr>
          <a:xfrm>
            <a:off x="457200" y="1295400"/>
            <a:ext cx="8229600" cy="4530725"/>
          </a:xfrm>
        </p:spPr>
        <p:txBody>
          <a:bodyPr/>
          <a:lstStyle/>
          <a:p>
            <a:pPr>
              <a:defRPr/>
            </a:pPr>
            <a:r>
              <a:rPr lang="en-US" sz="2400" dirty="0"/>
              <a:t>Since WWII, more than 85,000 new synthetic chemicals have been released into the environment.</a:t>
            </a:r>
          </a:p>
          <a:p>
            <a:pPr>
              <a:defRPr/>
            </a:pPr>
            <a:r>
              <a:rPr lang="en-US" sz="2400" dirty="0"/>
              <a:t>Less than 50% have been tested for potential toxicity to </a:t>
            </a:r>
            <a:r>
              <a:rPr lang="en-US" sz="2400" u="sng" dirty="0"/>
              <a:t>adult</a:t>
            </a:r>
            <a:r>
              <a:rPr lang="en-US" sz="2400" dirty="0"/>
              <a:t> humans (almost none for children).</a:t>
            </a:r>
          </a:p>
          <a:p>
            <a:pPr>
              <a:defRPr/>
            </a:pPr>
            <a:r>
              <a:rPr lang="en-US" sz="2400" dirty="0"/>
              <a:t>Over 4 </a:t>
            </a:r>
            <a:r>
              <a:rPr lang="en-US" sz="2400" u="sng" dirty="0"/>
              <a:t>billion</a:t>
            </a:r>
            <a:r>
              <a:rPr lang="en-US" sz="2400" dirty="0"/>
              <a:t> pounds of pesticides are used annually in the U.S.</a:t>
            </a:r>
            <a:r>
              <a:rPr lang="en-US" sz="2400" dirty="0" smtClean="0"/>
              <a:t> </a:t>
            </a:r>
          </a:p>
          <a:p>
            <a:pPr>
              <a:defRPr/>
            </a:pPr>
            <a:r>
              <a:rPr lang="en-US" sz="2400" dirty="0" smtClean="0"/>
              <a:t>Coal burning plants release 6 million lbs/yr of Hg into environment and 15% of women of childbearing age have toxic levels of Hg in blood (600,000 babies)</a:t>
            </a:r>
          </a:p>
          <a:p>
            <a:pPr>
              <a:defRPr/>
            </a:pPr>
            <a:r>
              <a:rPr lang="en-US" sz="2400" dirty="0"/>
              <a:t>Current law allows 350 different pesticides to be used on the food we eat.</a:t>
            </a:r>
          </a:p>
          <a:p>
            <a:pPr>
              <a:defRPr/>
            </a:pPr>
            <a:r>
              <a:rPr lang="en-US" sz="2400" dirty="0"/>
              <a:t>The average home contains 3-10 gallons of hazardous materials.</a:t>
            </a:r>
            <a:endParaRPr lang="en-US" sz="2400" dirty="0" smtClean="0"/>
          </a:p>
          <a:p>
            <a:pPr>
              <a:defRPr/>
            </a:pPr>
            <a:endParaRPr lang="en-US" sz="2000" dirty="0">
              <a:latin typeface="Times New Roman"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609600" y="2667000"/>
            <a:ext cx="7772400" cy="1736725"/>
          </a:xfrm>
        </p:spPr>
        <p:txBody>
          <a:bodyPr/>
          <a:lstStyle/>
          <a:p>
            <a:pPr>
              <a:defRPr/>
            </a:pPr>
            <a:r>
              <a:rPr lang="en-US" dirty="0" smtClean="0">
                <a:solidFill>
                  <a:srgbClr val="F2FD67"/>
                </a:solidFill>
              </a:rPr>
              <a:t/>
            </a:r>
            <a:br>
              <a:rPr lang="en-US" dirty="0" smtClean="0">
                <a:solidFill>
                  <a:srgbClr val="F2FD67"/>
                </a:solidFill>
              </a:rPr>
            </a:br>
            <a:r>
              <a:rPr lang="en-US" dirty="0" smtClean="0">
                <a:solidFill>
                  <a:srgbClr val="F2FD67"/>
                </a:solidFill>
              </a:rPr>
              <a:t/>
            </a:r>
            <a:br>
              <a:rPr lang="en-US" dirty="0" smtClean="0">
                <a:solidFill>
                  <a:srgbClr val="F2FD67"/>
                </a:solidFill>
              </a:rPr>
            </a:br>
            <a:r>
              <a:rPr lang="en-US" dirty="0" smtClean="0">
                <a:solidFill>
                  <a:srgbClr val="F2FD67"/>
                </a:solidFill>
              </a:rPr>
              <a:t/>
            </a:r>
            <a:br>
              <a:rPr lang="en-US" dirty="0" smtClean="0">
                <a:solidFill>
                  <a:srgbClr val="F2FD67"/>
                </a:solidFill>
              </a:rPr>
            </a:br>
            <a:r>
              <a:rPr lang="en-US" dirty="0" smtClean="0">
                <a:solidFill>
                  <a:srgbClr val="F2FD67"/>
                </a:solidFill>
              </a:rPr>
              <a:t/>
            </a:r>
            <a:br>
              <a:rPr lang="en-US" dirty="0" smtClean="0">
                <a:solidFill>
                  <a:srgbClr val="F2FD67"/>
                </a:solidFill>
              </a:rPr>
            </a:br>
            <a:r>
              <a:rPr lang="en-US" dirty="0" smtClean="0">
                <a:solidFill>
                  <a:srgbClr val="F2FD67"/>
                </a:solidFill>
              </a:rPr>
              <a:t/>
            </a:r>
            <a:br>
              <a:rPr lang="en-US" dirty="0" smtClean="0">
                <a:solidFill>
                  <a:srgbClr val="F2FD67"/>
                </a:solidFill>
              </a:rPr>
            </a:br>
            <a:r>
              <a:rPr lang="en-US" sz="4000" dirty="0" smtClean="0">
                <a:latin typeface="Times New Roman" charset="0"/>
              </a:rPr>
              <a:t/>
            </a:r>
            <a:br>
              <a:rPr lang="en-US" sz="4000" dirty="0" smtClean="0">
                <a:latin typeface="Times New Roman" charset="0"/>
              </a:rPr>
            </a:br>
            <a:r>
              <a:rPr lang="en-US" sz="4400" dirty="0" smtClean="0">
                <a:latin typeface="Times New Roman" charset="0"/>
              </a:rPr>
              <a:t/>
            </a:r>
            <a:br>
              <a:rPr lang="en-US" sz="4400" dirty="0" smtClean="0">
                <a:latin typeface="Times New Roman" charset="0"/>
              </a:rPr>
            </a:br>
            <a:r>
              <a:rPr lang="en-US" sz="4400" dirty="0" smtClean="0">
                <a:latin typeface="Times New Roman" charset="0"/>
              </a:rPr>
              <a:t/>
            </a:r>
            <a:br>
              <a:rPr lang="en-US" sz="4400" dirty="0" smtClean="0">
                <a:latin typeface="Times New Roman" charset="0"/>
              </a:rPr>
            </a:br>
            <a:r>
              <a:rPr lang="en-US" sz="4400" dirty="0" smtClean="0">
                <a:latin typeface="Times New Roman" charset="0"/>
              </a:rPr>
              <a:t/>
            </a:r>
            <a:br>
              <a:rPr lang="en-US" sz="4400" dirty="0" smtClean="0">
                <a:latin typeface="Times New Roman" charset="0"/>
              </a:rPr>
            </a:br>
            <a:r>
              <a:rPr lang="en-US" sz="4400" dirty="0" smtClean="0">
                <a:latin typeface="Times New Roman" charset="0"/>
              </a:rPr>
              <a:t/>
            </a:r>
            <a:br>
              <a:rPr lang="en-US" sz="4400" dirty="0" smtClean="0">
                <a:latin typeface="Times New Roman" charset="0"/>
              </a:rPr>
            </a:br>
            <a:r>
              <a:rPr lang="en-US" dirty="0" smtClean="0">
                <a:solidFill>
                  <a:srgbClr val="F2FD67"/>
                </a:solidFill>
              </a:rPr>
              <a:t>Traces of &gt; 400 synthetic chemicals can be found in the average human.</a:t>
            </a:r>
            <a:r>
              <a:rPr lang="en-US" sz="4800" dirty="0" smtClean="0"/>
              <a:t/>
            </a:r>
            <a:br>
              <a:rPr lang="en-US" sz="4800" dirty="0" smtClean="0"/>
            </a:b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0354" name="Picture 1"/>
          <p:cNvPicPr>
            <a:picLocks noChangeAspect="1"/>
          </p:cNvPicPr>
          <p:nvPr/>
        </p:nvPicPr>
        <p:blipFill>
          <a:blip r:embed="rId2"/>
          <a:srcRect/>
          <a:stretch>
            <a:fillRect/>
          </a:stretch>
        </p:blipFill>
        <p:spPr bwMode="auto">
          <a:xfrm>
            <a:off x="13716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srcRect/>
          <a:stretch>
            <a:fillRect/>
          </a:stretch>
        </p:blipFill>
        <p:spPr bwMode="auto">
          <a:xfrm>
            <a:off x="-89639" y="0"/>
            <a:ext cx="923363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6308725" y="6275388"/>
            <a:ext cx="2630488" cy="438150"/>
          </a:xfrm>
          <a:prstGeom prst="rect">
            <a:avLst/>
          </a:prstGeom>
          <a:noFill/>
          <a:ln w="9525">
            <a:noFill/>
            <a:miter lim="800000"/>
            <a:headEnd/>
            <a:tailEnd/>
          </a:ln>
        </p:spPr>
      </p:pic>
      <p:pic>
        <p:nvPicPr>
          <p:cNvPr id="101379" name="Picture 2"/>
          <p:cNvPicPr>
            <a:picLocks noChangeAspect="1" noChangeArrowheads="1"/>
          </p:cNvPicPr>
          <p:nvPr/>
        </p:nvPicPr>
        <p:blipFill>
          <a:blip r:embed="rId4"/>
          <a:srcRect/>
          <a:stretch>
            <a:fillRect/>
          </a:stretch>
        </p:blipFill>
        <p:spPr bwMode="auto">
          <a:xfrm>
            <a:off x="457200" y="228600"/>
            <a:ext cx="2771775" cy="6477000"/>
          </a:xfrm>
          <a:prstGeom prst="rect">
            <a:avLst/>
          </a:prstGeom>
          <a:noFill/>
          <a:ln w="9525">
            <a:noFill/>
            <a:miter lim="800000"/>
            <a:headEnd/>
            <a:tailEnd/>
          </a:ln>
        </p:spPr>
      </p:pic>
      <p:sp>
        <p:nvSpPr>
          <p:cNvPr id="101380" name="Text Box 3"/>
          <p:cNvSpPr txBox="1">
            <a:spLocks noChangeArrowheads="1"/>
          </p:cNvSpPr>
          <p:nvPr/>
        </p:nvSpPr>
        <p:spPr bwMode="auto">
          <a:xfrm>
            <a:off x="3522663" y="5975350"/>
            <a:ext cx="6613525" cy="165100"/>
          </a:xfrm>
          <a:prstGeom prst="rect">
            <a:avLst/>
          </a:prstGeom>
          <a:noFill/>
          <a:ln w="9525">
            <a:noFill/>
            <a:miter lim="800000"/>
            <a:headEnd/>
            <a:tailEnd/>
          </a:ln>
        </p:spPr>
        <p:txBody>
          <a:bodyPr lIns="0" tIns="0" rIns="0" bIns="0">
            <a:prstTxWarp prst="textNoShape">
              <a:avLst/>
            </a:prstTxWarp>
            <a:spAutoFit/>
          </a:bodyPr>
          <a:lstStyle/>
          <a:p>
            <a:pPr>
              <a:lnSpc>
                <a:spcPct val="97000"/>
              </a:lnSpc>
              <a:buClr>
                <a:srgbClr val="FFFFFF"/>
              </a:buClr>
              <a:buSzPct val="45000"/>
              <a:tabLst>
                <a:tab pos="655638" algn="l"/>
                <a:tab pos="1312863" algn="l"/>
                <a:tab pos="1968500" algn="l"/>
                <a:tab pos="2625725" algn="l"/>
                <a:tab pos="3282950" algn="l"/>
                <a:tab pos="3938588" algn="l"/>
                <a:tab pos="4595813" algn="l"/>
                <a:tab pos="5253038" algn="l"/>
                <a:tab pos="5908675" algn="l"/>
                <a:tab pos="6565900" algn="l"/>
              </a:tabLst>
            </a:pPr>
            <a:r>
              <a:rPr lang="en-GB" sz="1100" b="1" dirty="0">
                <a:solidFill>
                  <a:srgbClr val="FFFFFF"/>
                </a:solidFill>
                <a:latin typeface="Arial" charset="0"/>
              </a:rPr>
              <a:t>Clarkson T et al. N </a:t>
            </a:r>
            <a:r>
              <a:rPr lang="en-GB" sz="1100" b="1" dirty="0" err="1">
                <a:solidFill>
                  <a:srgbClr val="FFFFFF"/>
                </a:solidFill>
                <a:latin typeface="Arial" charset="0"/>
              </a:rPr>
              <a:t>Engl</a:t>
            </a:r>
            <a:r>
              <a:rPr lang="en-GB" sz="1100" b="1" dirty="0">
                <a:solidFill>
                  <a:srgbClr val="FFFFFF"/>
                </a:solidFill>
                <a:latin typeface="Arial" charset="0"/>
              </a:rPr>
              <a:t> J Med 2003;349:1731-1737</a:t>
            </a:r>
          </a:p>
        </p:txBody>
      </p:sp>
      <p:sp>
        <p:nvSpPr>
          <p:cNvPr id="101381" name="Text Box 4"/>
          <p:cNvSpPr txBox="1">
            <a:spLocks noChangeArrowheads="1"/>
          </p:cNvSpPr>
          <p:nvPr/>
        </p:nvSpPr>
        <p:spPr bwMode="auto">
          <a:xfrm>
            <a:off x="3048000" y="376238"/>
            <a:ext cx="5932488" cy="233362"/>
          </a:xfrm>
          <a:prstGeom prst="rect">
            <a:avLst/>
          </a:prstGeom>
          <a:noFill/>
          <a:ln w="9525">
            <a:noFill/>
            <a:miter lim="800000"/>
            <a:headEnd/>
            <a:tailEnd/>
          </a:ln>
        </p:spPr>
        <p:txBody>
          <a:bodyPr lIns="0" tIns="0" rIns="0" bIns="0" anchor="ctr" anchorCtr="1">
            <a:prstTxWarp prst="textNoShape">
              <a:avLst/>
            </a:prstTxWarp>
            <a:spAutoFit/>
          </a:bodyPr>
          <a:lstStyle/>
          <a:p>
            <a:pPr algn="ctr">
              <a:lnSpc>
                <a:spcPct val="97000"/>
              </a:lnSpc>
              <a:buClr>
                <a:srgbClr val="FFFFFF"/>
              </a:buClr>
              <a:buSzPct val="45000"/>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500" b="1">
                <a:solidFill>
                  <a:srgbClr val="FFFFFF"/>
                </a:solidFill>
                <a:latin typeface="Arial" charset="0"/>
              </a:rPr>
              <a:t>The Global Cycle of Mercury</a:t>
            </a:r>
          </a:p>
        </p:txBody>
      </p:sp>
      <p:pic>
        <p:nvPicPr>
          <p:cNvPr id="101382" name="Picture 5" descr="jeremy piven.jpg"/>
          <p:cNvPicPr>
            <a:picLocks noChangeAspect="1"/>
          </p:cNvPicPr>
          <p:nvPr/>
        </p:nvPicPr>
        <p:blipFill>
          <a:blip r:embed="rId5"/>
          <a:srcRect/>
          <a:stretch>
            <a:fillRect/>
          </a:stretch>
        </p:blipFill>
        <p:spPr bwMode="auto">
          <a:xfrm>
            <a:off x="4495800" y="990600"/>
            <a:ext cx="3297238" cy="48498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6306" name="Picture 2" descr="Picture 3_pptX"/>
          <p:cNvPicPr>
            <a:picLocks noChangeAspect="1" noChangeArrowheads="1"/>
          </p:cNvPicPr>
          <p:nvPr>
            <p:custDataLst>
              <p:tags r:id="rId1"/>
            </p:custDataLst>
          </p:nvPr>
        </p:nvPicPr>
        <p:blipFill>
          <a:blip r:embed="rId5"/>
          <a:srcRect/>
          <a:stretch>
            <a:fillRect/>
          </a:stretch>
        </p:blipFill>
        <p:spPr bwMode="auto">
          <a:xfrm>
            <a:off x="4679950" y="0"/>
            <a:ext cx="4724400" cy="6846888"/>
          </a:xfrm>
          <a:prstGeom prst="rect">
            <a:avLst/>
          </a:prstGeom>
          <a:noFill/>
          <a:ln w="9525">
            <a:noFill/>
            <a:miter lim="800000"/>
            <a:headEnd/>
            <a:tailEnd/>
          </a:ln>
        </p:spPr>
      </p:pic>
      <p:pic>
        <p:nvPicPr>
          <p:cNvPr id="866307" name="Picture 3" descr="Picture 2_pptX"/>
          <p:cNvPicPr>
            <a:picLocks noChangeAspect="1" noChangeArrowheads="1"/>
          </p:cNvPicPr>
          <p:nvPr>
            <p:custDataLst>
              <p:tags r:id="rId2"/>
            </p:custDataLst>
          </p:nvPr>
        </p:nvPicPr>
        <p:blipFill>
          <a:blip r:embed="rId6"/>
          <a:srcRect/>
          <a:stretch>
            <a:fillRect/>
          </a:stretch>
        </p:blipFill>
        <p:spPr bwMode="auto">
          <a:xfrm>
            <a:off x="0" y="152400"/>
            <a:ext cx="4679950" cy="64150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6307"/>
                                        </p:tgtEl>
                                        <p:attrNameLst>
                                          <p:attrName>style.visibility</p:attrName>
                                        </p:attrNameLst>
                                      </p:cBhvr>
                                      <p:to>
                                        <p:strVal val="visible"/>
                                      </p:to>
                                    </p:set>
                                    <p:animEffect transition="in" filter="fade">
                                      <p:cBhvr>
                                        <p:cTn id="7" dur="1000"/>
                                        <p:tgtEl>
                                          <p:spTgt spid="866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6306"/>
                                        </p:tgtEl>
                                        <p:attrNameLst>
                                          <p:attrName>style.visibility</p:attrName>
                                        </p:attrNameLst>
                                      </p:cBhvr>
                                      <p:to>
                                        <p:strVal val="visible"/>
                                      </p:to>
                                    </p:set>
                                    <p:animEffect transition="in" filter="fade">
                                      <p:cBhvr>
                                        <p:cTn id="12" dur="1000"/>
                                        <p:tgtEl>
                                          <p:spTgt spid="86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5474" name="Picture 2" descr="China pollution Beijing.jpg"/>
          <p:cNvPicPr>
            <a:picLocks noChangeAspect="1"/>
          </p:cNvPicPr>
          <p:nvPr/>
        </p:nvPicPr>
        <p:blipFill>
          <a:blip r:embed="rId2"/>
          <a:srcRect/>
          <a:stretch>
            <a:fillRect/>
          </a:stretch>
        </p:blipFill>
        <p:spPr bwMode="auto">
          <a:xfrm>
            <a:off x="2286000" y="0"/>
            <a:ext cx="46482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6498" name="Picture 1" descr="china-pollution.jpg"/>
          <p:cNvPicPr>
            <a:picLocks noChangeAspect="1"/>
          </p:cNvPicPr>
          <p:nvPr/>
        </p:nvPicPr>
        <p:blipFill>
          <a:blip r:embed="rId2"/>
          <a:srcRect/>
          <a:stretch>
            <a:fillRect/>
          </a:stretch>
        </p:blipFill>
        <p:spPr bwMode="auto">
          <a:xfrm>
            <a:off x="0" y="762000"/>
            <a:ext cx="9144000" cy="472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7522" name="Picture 1" descr="china migration pollution.jp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bese baby.tiff"/>
          <p:cNvPicPr>
            <a:picLocks noChangeAspect="1"/>
          </p:cNvPicPr>
          <p:nvPr/>
        </p:nvPicPr>
        <p:blipFill>
          <a:blip r:embed="rId2"/>
          <a:stretch>
            <a:fillRect/>
          </a:stretch>
        </p:blipFill>
        <p:spPr>
          <a:xfrm>
            <a:off x="0" y="0"/>
            <a:ext cx="9144000" cy="6737684"/>
          </a:xfrm>
          <a:prstGeom prst="rect">
            <a:avLst/>
          </a:prstGeom>
        </p:spPr>
      </p:pic>
      <p:sp>
        <p:nvSpPr>
          <p:cNvPr id="5" name="TextBox 4"/>
          <p:cNvSpPr txBox="1"/>
          <p:nvPr/>
        </p:nvSpPr>
        <p:spPr>
          <a:xfrm>
            <a:off x="2438400" y="4876800"/>
            <a:ext cx="4191000" cy="1569660"/>
          </a:xfrm>
          <a:prstGeom prst="rect">
            <a:avLst/>
          </a:prstGeom>
          <a:solidFill>
            <a:schemeClr val="tx1"/>
          </a:solidFill>
          <a:ln>
            <a:solidFill>
              <a:schemeClr val="bg1"/>
            </a:solidFill>
          </a:ln>
        </p:spPr>
        <p:txBody>
          <a:bodyPr wrap="square" rtlCol="0">
            <a:spAutoFit/>
          </a:bodyPr>
          <a:lstStyle/>
          <a:p>
            <a:pPr>
              <a:defRPr/>
            </a:pPr>
            <a:r>
              <a:rPr lang="en-US" dirty="0" err="1" smtClean="0">
                <a:solidFill>
                  <a:schemeClr val="bg2"/>
                </a:solidFill>
              </a:rPr>
              <a:t>Obesogens</a:t>
            </a:r>
            <a:r>
              <a:rPr lang="en-US" dirty="0" smtClean="0">
                <a:solidFill>
                  <a:schemeClr val="bg2"/>
                </a:solidFill>
              </a:rPr>
              <a:t>: 73</a:t>
            </a:r>
            <a:r>
              <a:rPr lang="en-US" dirty="0">
                <a:solidFill>
                  <a:schemeClr val="bg2"/>
                </a:solidFill>
              </a:rPr>
              <a:t>% increase in obesity in 6 month old babies since 1980</a:t>
            </a:r>
            <a:endParaRPr lang="en-US" dirty="0" smtClean="0">
              <a:solidFill>
                <a:schemeClr val="bg2"/>
              </a:solidFill>
            </a:endParaRPr>
          </a:p>
          <a:p>
            <a:endParaRPr lang="en-US" dirty="0">
              <a:solidFill>
                <a:schemeClr val="bg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3" descr="6a00d8341c630a53ef0120a55d2713970c-p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828800"/>
            <a:ext cx="7772400" cy="1736725"/>
          </a:xfrm>
        </p:spPr>
        <p:txBody>
          <a:bodyPr/>
          <a:lstStyle/>
          <a:p>
            <a:pPr eaLnBrk="1" hangingPunct="1">
              <a:defRPr/>
            </a:pPr>
            <a:r>
              <a:rPr lang="en-US" sz="3200" smtClean="0">
                <a:ea typeface="ＭＳ Ｐゴシック" charset="-128"/>
                <a:cs typeface="ＭＳ Ｐゴシック" charset="-128"/>
              </a:rPr>
              <a:t>Recent study conducted by the </a:t>
            </a:r>
            <a:r>
              <a:rPr lang="en-US" sz="3200" smtClean="0">
                <a:ea typeface="ＭＳ Ｐゴシック" charset="-128"/>
                <a:cs typeface="ＭＳ Ｐゴシック" charset="-128"/>
                <a:hlinkClick r:id="rId2"/>
              </a:rPr>
              <a:t>U.S. Geological Survey,</a:t>
            </a:r>
            <a:r>
              <a:rPr lang="en-US" sz="3200" smtClean="0">
                <a:ea typeface="ＭＳ Ｐゴシック" charset="-128"/>
                <a:cs typeface="ＭＳ Ｐゴシック" charset="-128"/>
              </a:rPr>
              <a:t> sampled 34 fish species at 291 stream sites across the country from 1998 to 2005.</a:t>
            </a:r>
          </a:p>
        </p:txBody>
      </p:sp>
      <p:sp>
        <p:nvSpPr>
          <p:cNvPr id="3" name="Subtitle 2"/>
          <p:cNvSpPr>
            <a:spLocks noGrp="1"/>
          </p:cNvSpPr>
          <p:nvPr>
            <p:ph type="subTitle" idx="1"/>
          </p:nvPr>
        </p:nvSpPr>
        <p:spPr>
          <a:xfrm>
            <a:off x="1219200" y="3886200"/>
            <a:ext cx="7086600" cy="1752600"/>
          </a:xfrm>
        </p:spPr>
        <p:txBody>
          <a:bodyPr/>
          <a:lstStyle/>
          <a:p>
            <a:pPr eaLnBrk="1" hangingPunct="1">
              <a:defRPr/>
            </a:pPr>
            <a:r>
              <a:rPr lang="en-US" smtClean="0">
                <a:ea typeface="ＭＳ Ｐゴシック" charset="-128"/>
                <a:cs typeface="ＭＳ Ｐゴシック" charset="-128"/>
              </a:rPr>
              <a:t>Mercury toxicity found for nearly all who ate a normal amount of river fish.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Mercury</a:t>
            </a:r>
          </a:p>
        </p:txBody>
      </p:sp>
      <p:sp>
        <p:nvSpPr>
          <p:cNvPr id="19459" name="Rectangle 3"/>
          <p:cNvSpPr>
            <a:spLocks noGrp="1" noChangeArrowheads="1"/>
          </p:cNvSpPr>
          <p:nvPr>
            <p:ph type="body" sz="half" idx="1"/>
          </p:nvPr>
        </p:nvSpPr>
        <p:spPr>
          <a:xfrm>
            <a:off x="685800" y="1981200"/>
            <a:ext cx="3814763" cy="4114800"/>
          </a:xfrm>
        </p:spPr>
        <p:txBody>
          <a:bodyPr/>
          <a:lstStyle/>
          <a:p>
            <a:pPr eaLnBrk="1" hangingPunct="1">
              <a:buFont typeface="Wingdings" charset="2"/>
              <a:buChar char="w"/>
            </a:pPr>
            <a:r>
              <a:rPr lang="en-US" sz="2800">
                <a:ea typeface="ＭＳ Ｐゴシック" charset="-128"/>
                <a:cs typeface="ＭＳ Ｐゴシック" charset="-128"/>
              </a:rPr>
              <a:t>Fish</a:t>
            </a:r>
          </a:p>
          <a:p>
            <a:pPr eaLnBrk="1" hangingPunct="1">
              <a:buFont typeface="Wingdings" charset="2"/>
              <a:buChar char="w"/>
            </a:pPr>
            <a:r>
              <a:rPr lang="en-US" sz="2800">
                <a:ea typeface="ＭＳ Ｐゴシック" charset="-128"/>
                <a:cs typeface="ＭＳ Ｐゴシック" charset="-128"/>
              </a:rPr>
              <a:t>Water</a:t>
            </a:r>
          </a:p>
          <a:p>
            <a:pPr eaLnBrk="1" hangingPunct="1">
              <a:buFont typeface="Wingdings" charset="2"/>
              <a:buChar char="w"/>
            </a:pPr>
            <a:r>
              <a:rPr lang="en-US" sz="2800">
                <a:ea typeface="ＭＳ Ｐゴシック" charset="-128"/>
                <a:cs typeface="ＭＳ Ｐゴシック" charset="-128"/>
              </a:rPr>
              <a:t>Paint</a:t>
            </a:r>
          </a:p>
          <a:p>
            <a:pPr eaLnBrk="1" hangingPunct="1">
              <a:buFont typeface="Wingdings" charset="2"/>
              <a:buChar char="w"/>
            </a:pPr>
            <a:r>
              <a:rPr lang="en-US" sz="2800">
                <a:ea typeface="ＭＳ Ｐゴシック" charset="-128"/>
                <a:cs typeface="ＭＳ Ｐゴシック" charset="-128"/>
              </a:rPr>
              <a:t>Dental Amalgams</a:t>
            </a:r>
          </a:p>
          <a:p>
            <a:pPr eaLnBrk="1" hangingPunct="1">
              <a:buFont typeface="Wingdings" charset="2"/>
              <a:buChar char="w"/>
            </a:pPr>
            <a:r>
              <a:rPr lang="en-US" sz="2800">
                <a:ea typeface="ＭＳ Ｐゴシック" charset="-128"/>
                <a:cs typeface="ＭＳ Ｐゴシック" charset="-128"/>
              </a:rPr>
              <a:t>Cement Plants</a:t>
            </a:r>
          </a:p>
          <a:p>
            <a:pPr eaLnBrk="1" hangingPunct="1">
              <a:buFont typeface="Wingdings" charset="2"/>
              <a:buChar char="w"/>
            </a:pPr>
            <a:r>
              <a:rPr lang="en-US" sz="2800">
                <a:ea typeface="ＭＳ Ｐゴシック" charset="-128"/>
                <a:cs typeface="ＭＳ Ｐゴシック" charset="-128"/>
              </a:rPr>
              <a:t>Toxic Effluent</a:t>
            </a:r>
          </a:p>
          <a:p>
            <a:pPr eaLnBrk="1" hangingPunct="1">
              <a:buFont typeface="Wingdings" charset="2"/>
              <a:buChar char="w"/>
            </a:pPr>
            <a:r>
              <a:rPr lang="en-US" sz="2800">
                <a:ea typeface="ＭＳ Ｐゴシック" charset="-128"/>
                <a:cs typeface="ＭＳ Ｐゴシック" charset="-128"/>
              </a:rPr>
              <a:t>Medical Incinerators</a:t>
            </a:r>
          </a:p>
        </p:txBody>
      </p:sp>
      <p:pic>
        <p:nvPicPr>
          <p:cNvPr id="19460" name="Picture 4"/>
          <p:cNvPicPr>
            <a:picLocks noGrp="1" noChangeAspect="1" noChangeArrowheads="1"/>
          </p:cNvPicPr>
          <p:nvPr>
            <p:ph sz="half" idx="2"/>
          </p:nvPr>
        </p:nvPicPr>
        <p:blipFill>
          <a:blip r:embed="rId2"/>
          <a:srcRect/>
          <a:stretch>
            <a:fillRect/>
          </a:stretch>
        </p:blipFill>
        <p:spPr>
          <a:xfrm>
            <a:off x="4953000" y="1981200"/>
            <a:ext cx="31750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500"/>
                                        <p:tgtEl>
                                          <p:spTgt spid="194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59">
                                            <p:txEl>
                                              <p:pRg st="1" end="1"/>
                                            </p:txEl>
                                          </p:spTgt>
                                        </p:tgtEl>
                                        <p:attrNameLst>
                                          <p:attrName>style.visibility</p:attrName>
                                        </p:attrNameLst>
                                      </p:cBhvr>
                                      <p:to>
                                        <p:strVal val="visible"/>
                                      </p:to>
                                    </p:set>
                                    <p:animEffect transition="in" filter="fade">
                                      <p:cBhvr>
                                        <p:cTn id="18" dur="500"/>
                                        <p:tgtEl>
                                          <p:spTgt spid="1945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fade">
                                      <p:cBhvr>
                                        <p:cTn id="23" dur="500"/>
                                        <p:tgtEl>
                                          <p:spTgt spid="194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500"/>
                                        <p:tgtEl>
                                          <p:spTgt spid="1945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459">
                                            <p:txEl>
                                              <p:pRg st="4" end="4"/>
                                            </p:txEl>
                                          </p:spTgt>
                                        </p:tgtEl>
                                        <p:attrNameLst>
                                          <p:attrName>style.visibility</p:attrName>
                                        </p:attrNameLst>
                                      </p:cBhvr>
                                      <p:to>
                                        <p:strVal val="visible"/>
                                      </p:to>
                                    </p:set>
                                    <p:animEffect transition="in" filter="fade">
                                      <p:cBhvr>
                                        <p:cTn id="33" dur="500"/>
                                        <p:tgtEl>
                                          <p:spTgt spid="1945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459">
                                            <p:txEl>
                                              <p:pRg st="5" end="5"/>
                                            </p:txEl>
                                          </p:spTgt>
                                        </p:tgtEl>
                                        <p:attrNameLst>
                                          <p:attrName>style.visibility</p:attrName>
                                        </p:attrNameLst>
                                      </p:cBhvr>
                                      <p:to>
                                        <p:strVal val="visible"/>
                                      </p:to>
                                    </p:set>
                                    <p:animEffect transition="in" filter="fade">
                                      <p:cBhvr>
                                        <p:cTn id="38" dur="500"/>
                                        <p:tgtEl>
                                          <p:spTgt spid="1945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Effect transition="in" filter="fade">
                                      <p:cBhvr>
                                        <p:cTn id="43"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ea typeface="ＭＳ Ｐゴシック" charset="-128"/>
                <a:cs typeface="ＭＳ Ｐゴシック" charset="-128"/>
              </a:rPr>
              <a:t>Scope and Sources of Problem</a:t>
            </a:r>
          </a:p>
        </p:txBody>
      </p:sp>
      <p:sp>
        <p:nvSpPr>
          <p:cNvPr id="32771" name="Content Placeholder 2"/>
          <p:cNvSpPr>
            <a:spLocks noGrp="1"/>
          </p:cNvSpPr>
          <p:nvPr>
            <p:ph idx="1"/>
          </p:nvPr>
        </p:nvSpPr>
        <p:spPr/>
        <p:txBody>
          <a:bodyPr/>
          <a:lstStyle/>
          <a:p>
            <a:pPr eaLnBrk="1" hangingPunct="1"/>
            <a:r>
              <a:rPr lang="en-US" dirty="0" smtClean="0">
                <a:ea typeface="ＭＳ Ｐゴシック" charset="-128"/>
                <a:cs typeface="ＭＳ Ｐゴシック" charset="-128"/>
              </a:rPr>
              <a:t>If you look you will find it:</a:t>
            </a:r>
          </a:p>
          <a:p>
            <a:pPr eaLnBrk="1" hangingPunct="1"/>
            <a:r>
              <a:rPr lang="en-US" dirty="0" smtClean="0">
                <a:ea typeface="ＭＳ Ｐゴシック" charset="-128"/>
                <a:cs typeface="ＭＳ Ｐゴシック" charset="-128"/>
              </a:rPr>
              <a:t>Amalgams score correlates with brain concentration of Hg</a:t>
            </a:r>
          </a:p>
          <a:p>
            <a:pPr eaLnBrk="1" hangingPunct="1"/>
            <a:r>
              <a:rPr lang="en-US" dirty="0" smtClean="0">
                <a:ea typeface="ＭＳ Ｐゴシック" charset="-128"/>
                <a:cs typeface="ＭＳ Ｐゴシック" charset="-128"/>
              </a:rPr>
              <a:t>Autism risk  3 </a:t>
            </a:r>
            <a:r>
              <a:rPr lang="en-US" dirty="0" err="1" smtClean="0">
                <a:ea typeface="ＭＳ Ｐゴシック" charset="-128"/>
                <a:cs typeface="ＭＳ Ｐゴシック" charset="-128"/>
              </a:rPr>
              <a:t>x</a:t>
            </a:r>
            <a:r>
              <a:rPr lang="en-US" dirty="0" smtClean="0">
                <a:ea typeface="ＭＳ Ｐゴシック" charset="-128"/>
                <a:cs typeface="ＭＳ Ｐゴシック" charset="-128"/>
              </a:rPr>
              <a:t> higher excretion on DMSA challenge</a:t>
            </a:r>
          </a:p>
          <a:p>
            <a:pPr eaLnBrk="1" hangingPunct="1"/>
            <a:r>
              <a:rPr lang="en-US" dirty="0" smtClean="0">
                <a:ea typeface="ＭＳ Ｐゴシック" charset="-128"/>
                <a:cs typeface="ＭＳ Ｐゴシック" charset="-128"/>
              </a:rPr>
              <a:t>Hg excretion and Neurodegenerative </a:t>
            </a:r>
            <a:r>
              <a:rPr lang="en-US" dirty="0" err="1" smtClean="0">
                <a:ea typeface="ＭＳ Ｐゴシック" charset="-128"/>
                <a:cs typeface="ＭＳ Ｐゴシック" charset="-128"/>
              </a:rPr>
              <a:t>Dx</a:t>
            </a:r>
            <a:endParaRPr lang="en-US" dirty="0" smtClean="0">
              <a:ea typeface="ＭＳ Ｐゴシック" charset="-128"/>
              <a:cs typeface="ＭＳ Ｐゴシック" charset="-128"/>
            </a:endParaRPr>
          </a:p>
          <a:p>
            <a:pPr eaLnBrk="1" hangingPunct="1"/>
            <a:r>
              <a:rPr lang="en-US" sz="2400" dirty="0" smtClean="0">
                <a:solidFill>
                  <a:schemeClr val="tx2">
                    <a:lumMod val="75000"/>
                  </a:schemeClr>
                </a:solidFill>
                <a:latin typeface="+mj-lt"/>
                <a:ea typeface="ＭＳ Ｐゴシック" charset="-128"/>
                <a:cs typeface="ＭＳ Ｐゴシック" charset="-128"/>
              </a:rPr>
              <a:t>The Toxicology of Mercury: </a:t>
            </a:r>
            <a:r>
              <a:rPr lang="en-GB" sz="2400" dirty="0" smtClean="0">
                <a:solidFill>
                  <a:srgbClr val="FFE636"/>
                </a:solidFill>
                <a:latin typeface="+mj-lt"/>
              </a:rPr>
              <a:t>Clarkson T et al. N </a:t>
            </a:r>
            <a:r>
              <a:rPr lang="en-GB" sz="2400" dirty="0" err="1" smtClean="0">
                <a:solidFill>
                  <a:srgbClr val="FFE636"/>
                </a:solidFill>
                <a:latin typeface="+mj-lt"/>
              </a:rPr>
              <a:t>Engl</a:t>
            </a:r>
            <a:r>
              <a:rPr lang="en-GB" sz="2400" dirty="0" smtClean="0">
                <a:solidFill>
                  <a:srgbClr val="FFE636"/>
                </a:solidFill>
                <a:latin typeface="+mj-lt"/>
              </a:rPr>
              <a:t> J Med 2003;349:1731-1737</a:t>
            </a:r>
          </a:p>
          <a:p>
            <a:pPr eaLnBrk="1" hangingPunct="1"/>
            <a:endParaRPr lang="en-US" dirty="0" smtClean="0">
              <a:solidFill>
                <a:schemeClr val="tx2">
                  <a:lumMod val="75000"/>
                </a:schemeClr>
              </a:solidFill>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2465388" y="1738313"/>
            <a:ext cx="4208462" cy="5108575"/>
          </a:xfrm>
          <a:prstGeom prst="rect">
            <a:avLst/>
          </a:prstGeom>
          <a:noFill/>
          <a:ln w="25400">
            <a:noFill/>
            <a:miter lim="800000"/>
            <a:headEnd/>
            <a:tailEnd/>
          </a:ln>
        </p:spPr>
      </p:pic>
      <p:sp>
        <p:nvSpPr>
          <p:cNvPr id="38915" name="Rectangle 3"/>
          <p:cNvSpPr>
            <a:spLocks noGrp="1" noChangeArrowheads="1"/>
          </p:cNvSpPr>
          <p:nvPr>
            <p:ph type="title"/>
          </p:nvPr>
        </p:nvSpPr>
        <p:spPr/>
        <p:txBody>
          <a:bodyPr/>
          <a:lstStyle/>
          <a:p>
            <a:pPr marL="25400" eaLnBrk="1" hangingPunct="1">
              <a:tabLst>
                <a:tab pos="1270000" algn="l"/>
              </a:tabLst>
            </a:pPr>
            <a:r>
              <a:rPr lang="en-US">
                <a:solidFill>
                  <a:srgbClr val="E30838"/>
                </a:solidFill>
                <a:ea typeface="ＭＳ Ｐゴシック" charset="-128"/>
                <a:cs typeface="ＭＳ Ｐゴシック" charset="-128"/>
              </a:rPr>
              <a:t>“The Smoking Tooth”</a:t>
            </a:r>
            <a:endParaRPr lang="en-US">
              <a:ea typeface="ＭＳ Ｐゴシック" charset="-128"/>
              <a:cs typeface="ＭＳ Ｐゴシック" charset="-128"/>
            </a:endParaRPr>
          </a:p>
        </p:txBody>
      </p:sp>
    </p:spTree>
  </p:cSld>
  <p:clrMapOvr>
    <a:masterClrMapping/>
  </p:clrMapOvr>
  <p:transition spd="med">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371475" y="292100"/>
            <a:ext cx="3959225" cy="6356350"/>
          </a:xfrm>
        </p:spPr>
        <p:txBody>
          <a:bodyPr>
            <a:normAutofit/>
          </a:bodyPr>
          <a:lstStyle/>
          <a:p>
            <a:pPr eaLnBrk="1" hangingPunct="1">
              <a:buFont typeface="Wingdings" charset="2"/>
              <a:buNone/>
            </a:pPr>
            <a:r>
              <a:rPr lang="en-US">
                <a:solidFill>
                  <a:schemeClr val="accent2"/>
                </a:solidFill>
                <a:ea typeface="ＭＳ Ｐゴシック" charset="-128"/>
                <a:cs typeface="ＭＳ Ｐゴシック" charset="-128"/>
              </a:rPr>
              <a:t>Mercury</a:t>
            </a:r>
            <a:endParaRPr lang="en-US" b="1">
              <a:solidFill>
                <a:srgbClr val="FFFF66"/>
              </a:solidFill>
              <a:ea typeface="ＭＳ Ｐゴシック" charset="-128"/>
              <a:cs typeface="ＭＳ Ｐゴシック" charset="-128"/>
            </a:endParaRPr>
          </a:p>
          <a:p>
            <a:pPr eaLnBrk="1" hangingPunct="1">
              <a:buFont typeface="Wingdings" charset="2"/>
              <a:buNone/>
            </a:pPr>
            <a:endParaRPr lang="en-US" sz="2000" b="1">
              <a:solidFill>
                <a:srgbClr val="FFFF66"/>
              </a:solidFill>
              <a:effectLst>
                <a:outerShdw blurRad="38100" dist="38100" dir="2700000" algn="tl">
                  <a:srgbClr val="000000"/>
                </a:outerShdw>
              </a:effectLst>
              <a:ea typeface="ＭＳ Ｐゴシック" charset="-128"/>
              <a:cs typeface="ＭＳ Ｐゴシック" charset="-128"/>
            </a:endParaRPr>
          </a:p>
          <a:p>
            <a:pPr eaLnBrk="1" hangingPunct="1">
              <a:buFont typeface="Wingdings" charset="2"/>
              <a:buNone/>
            </a:pPr>
            <a:r>
              <a:rPr lang="en-US" sz="2000">
                <a:effectLst>
                  <a:outerShdw blurRad="38100" dist="38100" dir="2700000" algn="tl">
                    <a:srgbClr val="000000"/>
                  </a:outerShdw>
                </a:effectLst>
                <a:ea typeface="ＭＳ Ｐゴシック" charset="-128"/>
                <a:cs typeface="ＭＳ Ｐゴシック" charset="-128"/>
              </a:rPr>
              <a:t>	</a:t>
            </a:r>
            <a:r>
              <a:rPr lang="en-US" sz="2000" b="1">
                <a:effectLst>
                  <a:outerShdw blurRad="38100" dist="38100" dir="2700000" algn="tl">
                    <a:srgbClr val="000000"/>
                  </a:outerShdw>
                </a:effectLst>
                <a:ea typeface="ＭＳ Ｐゴシック" charset="-128"/>
                <a:cs typeface="ＭＳ Ｐゴシック" charset="-128"/>
              </a:rPr>
              <a:t>According to the World Health Organization's expert committee, the daily human exposure to mercury vapor from amalgam fillings ranges from 3</a:t>
            </a:r>
            <a:r>
              <a:rPr lang="en-US" sz="2000" b="1">
                <a:effectLst>
                  <a:outerShdw blurRad="38100" dist="38100" dir="2700000" algn="tl">
                    <a:srgbClr val="000000"/>
                  </a:outerShdw>
                </a:effectLst>
                <a:ea typeface="ＭＳ Ｐゴシック" charset="-128"/>
                <a:cs typeface="ＭＳ Ｐゴシック" charset="-128"/>
                <a:sym typeface="Symbol" charset="2"/>
              </a:rPr>
              <a:t></a:t>
            </a:r>
            <a:r>
              <a:rPr lang="en-US" sz="2000" b="1">
                <a:effectLst>
                  <a:outerShdw blurRad="38100" dist="38100" dir="2700000" algn="tl">
                    <a:srgbClr val="000000"/>
                  </a:outerShdw>
                </a:effectLst>
                <a:ea typeface="ＭＳ Ｐゴシック" charset="-128"/>
                <a:cs typeface="ＭＳ Ｐゴシック" charset="-128"/>
              </a:rPr>
              <a:t>g to 17</a:t>
            </a:r>
            <a:r>
              <a:rPr lang="en-US" sz="2000" b="1">
                <a:effectLst>
                  <a:outerShdw blurRad="38100" dist="38100" dir="2700000" algn="tl">
                    <a:srgbClr val="000000"/>
                  </a:outerShdw>
                </a:effectLst>
                <a:ea typeface="ＭＳ Ｐゴシック" charset="-128"/>
                <a:cs typeface="ＭＳ Ｐゴシック" charset="-128"/>
                <a:sym typeface="Symbol" charset="2"/>
              </a:rPr>
              <a:t></a:t>
            </a:r>
            <a:r>
              <a:rPr lang="en-US" sz="2000" b="1">
                <a:effectLst>
                  <a:outerShdw blurRad="38100" dist="38100" dir="2700000" algn="tl">
                    <a:srgbClr val="000000"/>
                  </a:outerShdw>
                </a:effectLst>
                <a:ea typeface="ＭＳ Ｐゴシック" charset="-128"/>
                <a:cs typeface="ＭＳ Ｐゴシック" charset="-128"/>
              </a:rPr>
              <a:t>g compared to a maximum of 2.6</a:t>
            </a:r>
            <a:r>
              <a:rPr lang="en-US" sz="2000" b="1">
                <a:effectLst>
                  <a:outerShdw blurRad="38100" dist="38100" dir="2700000" algn="tl">
                    <a:srgbClr val="000000"/>
                  </a:outerShdw>
                </a:effectLst>
                <a:ea typeface="ＭＳ Ｐゴシック" charset="-128"/>
                <a:cs typeface="ＭＳ Ｐゴシック" charset="-128"/>
                <a:sym typeface="Symbol" charset="2"/>
              </a:rPr>
              <a:t></a:t>
            </a:r>
            <a:r>
              <a:rPr lang="en-US" sz="2000" b="1">
                <a:effectLst>
                  <a:outerShdw blurRad="38100" dist="38100" dir="2700000" algn="tl">
                    <a:srgbClr val="000000"/>
                  </a:outerShdw>
                </a:effectLst>
                <a:ea typeface="ＭＳ Ｐゴシック" charset="-128"/>
                <a:cs typeface="ＭＳ Ｐゴシック" charset="-128"/>
              </a:rPr>
              <a:t>g from all other sources.</a:t>
            </a:r>
            <a:endParaRPr lang="en-US" sz="2000" b="1">
              <a:ea typeface="ＭＳ Ｐゴシック" charset="-128"/>
              <a:cs typeface="ＭＳ Ｐゴシック" charset="-128"/>
            </a:endParaRPr>
          </a:p>
        </p:txBody>
      </p:sp>
      <p:pic>
        <p:nvPicPr>
          <p:cNvPr id="30723" name="Picture 3" descr="WHO Hg"/>
          <p:cNvPicPr>
            <a:picLocks noChangeAspect="1" noChangeArrowheads="1"/>
          </p:cNvPicPr>
          <p:nvPr/>
        </p:nvPicPr>
        <p:blipFill>
          <a:blip r:embed="rId3"/>
          <a:srcRect/>
          <a:stretch>
            <a:fillRect/>
          </a:stretch>
        </p:blipFill>
        <p:spPr bwMode="auto">
          <a:xfrm>
            <a:off x="4572000" y="304800"/>
            <a:ext cx="4105275" cy="6086475"/>
          </a:xfrm>
          <a:prstGeom prst="rect">
            <a:avLst/>
          </a:prstGeom>
          <a:noFill/>
          <a:ln w="9525">
            <a:solidFill>
              <a:srgbClr val="000000"/>
            </a:solidFill>
            <a:miter lim="800000"/>
            <a:headEnd/>
            <a:tailEnd/>
          </a:ln>
          <a:effectLst>
            <a:outerShdw blurRad="63500" dist="53882" dir="2700000" algn="ctr" rotWithShape="0">
              <a:srgbClr val="000000">
                <a:alpha val="74998"/>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0722">
                                            <p:txEl>
                                              <p:pRg st="2" end="2"/>
                                            </p:txEl>
                                          </p:spTgt>
                                        </p:tgtEl>
                                        <p:attrNameLst>
                                          <p:attrName>style.visibility</p:attrName>
                                        </p:attrNameLst>
                                      </p:cBhvr>
                                      <p:to>
                                        <p:strVal val="visible"/>
                                      </p:to>
                                    </p:set>
                                    <p:anim calcmode="lin" valueType="num">
                                      <p:cBhvr additive="base">
                                        <p:cTn id="13" dur="500" fill="hold"/>
                                        <p:tgtEl>
                                          <p:spTgt spid="3072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072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800" b="1">
                <a:ea typeface="ＭＳ Ｐゴシック" charset="-128"/>
                <a:cs typeface="ＭＳ Ｐゴシック" charset="-128"/>
              </a:rPr>
              <a:t>Mercury concentrations in the occipital cortex vs. number of amalgam fillings</a:t>
            </a:r>
            <a:r>
              <a:rPr lang="en-US" sz="2800" b="1">
                <a:solidFill>
                  <a:srgbClr val="000000"/>
                </a:solidFill>
                <a:latin typeface="Comic Sans MS" charset="0"/>
                <a:ea typeface="ＭＳ Ｐゴシック" charset="-128"/>
                <a:cs typeface="ＭＳ Ｐゴシック" charset="-128"/>
              </a:rPr>
              <a:t>.</a:t>
            </a:r>
          </a:p>
        </p:txBody>
      </p:sp>
      <p:sp>
        <p:nvSpPr>
          <p:cNvPr id="41987" name="Rectangle 3"/>
          <p:cNvSpPr>
            <a:spLocks noGrp="1" noChangeArrowheads="1"/>
          </p:cNvSpPr>
          <p:nvPr>
            <p:ph type="body" sz="half" idx="2"/>
          </p:nvPr>
        </p:nvSpPr>
        <p:spPr>
          <a:xfrm>
            <a:off x="1371600" y="5105400"/>
            <a:ext cx="6096000" cy="1371600"/>
          </a:xfrm>
        </p:spPr>
        <p:txBody>
          <a:bodyPr/>
          <a:lstStyle/>
          <a:p>
            <a:pPr eaLnBrk="1" hangingPunct="1">
              <a:buFont typeface="Wingdings" charset="2"/>
              <a:buNone/>
            </a:pPr>
            <a:r>
              <a:rPr lang="en-US" sz="1800">
                <a:solidFill>
                  <a:srgbClr val="000000"/>
                </a:solidFill>
                <a:latin typeface="Comic Sans MS" charset="0"/>
                <a:ea typeface="ＭＳ Ｐゴシック" charset="-128"/>
                <a:cs typeface="ＭＳ Ｐゴシック" charset="-128"/>
              </a:rPr>
              <a:t>	 </a:t>
            </a:r>
            <a:r>
              <a:rPr lang="en-US" sz="1800">
                <a:ea typeface="ＭＳ Ｐゴシック" charset="-128"/>
                <a:cs typeface="ＭＳ Ｐゴシック" charset="-128"/>
              </a:rPr>
              <a:t>Nylander M, Friberg L, Lind B, &amp; Kullman L: </a:t>
            </a:r>
            <a:r>
              <a:rPr lang="en-US" sz="1800">
                <a:solidFill>
                  <a:schemeClr val="tx2"/>
                </a:solidFill>
                <a:ea typeface="ＭＳ Ｐゴシック" charset="-128"/>
                <a:cs typeface="ＭＳ Ｐゴシック" charset="-128"/>
              </a:rPr>
              <a:t>Mercury in the central nervous system correlated to dental amalgam fillings</a:t>
            </a:r>
            <a:r>
              <a:rPr lang="en-US" sz="1800">
                <a:ea typeface="ＭＳ Ｐゴシック" charset="-128"/>
                <a:cs typeface="ＭＳ Ｐゴシック" charset="-128"/>
              </a:rPr>
              <a:t>, Lakartidningen 1986 Feb 12;83(7):519-22</a:t>
            </a:r>
            <a:endParaRPr lang="en-US" sz="1400">
              <a:ea typeface="ＭＳ Ｐゴシック" charset="-128"/>
              <a:cs typeface="ＭＳ Ｐゴシック" charset="-128"/>
            </a:endParaRPr>
          </a:p>
        </p:txBody>
      </p:sp>
      <p:pic>
        <p:nvPicPr>
          <p:cNvPr id="41988" name="Picture 4"/>
          <p:cNvPicPr>
            <a:picLocks noGrp="1" noChangeAspect="1" noChangeArrowheads="1"/>
          </p:cNvPicPr>
          <p:nvPr>
            <p:ph sz="half" idx="1"/>
          </p:nvPr>
        </p:nvPicPr>
        <p:blipFill>
          <a:blip r:embed="rId2"/>
          <a:srcRect/>
          <a:stretch>
            <a:fillRect/>
          </a:stretch>
        </p:blipFill>
        <p:spPr>
          <a:xfrm>
            <a:off x="2341563" y="1981200"/>
            <a:ext cx="4244975" cy="308927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9682" name="Picture 2" descr="Neurotoxins effects over time"/>
          <p:cNvPicPr>
            <a:picLocks noChangeAspect="1" noChangeArrowheads="1"/>
          </p:cNvPicPr>
          <p:nvPr/>
        </p:nvPicPr>
        <p:blipFill>
          <a:blip r:embed="rId3"/>
          <a:srcRect/>
          <a:stretch>
            <a:fillRect/>
          </a:stretch>
        </p:blipFill>
        <p:spPr bwMode="auto">
          <a:xfrm>
            <a:off x="1447800" y="0"/>
            <a:ext cx="59436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charset="-128"/>
                <a:cs typeface="ＭＳ Ｐゴシック" charset="-128"/>
              </a:rPr>
              <a:t>Health Effects</a:t>
            </a:r>
          </a:p>
        </p:txBody>
      </p:sp>
      <p:sp>
        <p:nvSpPr>
          <p:cNvPr id="3" name="Content Placeholder 2"/>
          <p:cNvSpPr>
            <a:spLocks noGrp="1"/>
          </p:cNvSpPr>
          <p:nvPr>
            <p:ph idx="1"/>
          </p:nvPr>
        </p:nvSpPr>
        <p:spPr/>
        <p:txBody>
          <a:bodyPr/>
          <a:lstStyle/>
          <a:p>
            <a:pPr eaLnBrk="1" hangingPunct="1">
              <a:defRPr/>
            </a:pPr>
            <a:r>
              <a:rPr lang="en-US" smtClean="0">
                <a:ea typeface="ＭＳ Ｐゴシック" charset="-128"/>
                <a:cs typeface="ＭＳ Ｐゴシック" charset="-128"/>
              </a:rPr>
              <a:t>Children</a:t>
            </a:r>
          </a:p>
          <a:p>
            <a:pPr lvl="1" eaLnBrk="1" hangingPunct="1">
              <a:defRPr/>
            </a:pPr>
            <a:r>
              <a:rPr lang="en-US" smtClean="0"/>
              <a:t>Developmental problems (1 in 6 children)</a:t>
            </a:r>
          </a:p>
          <a:p>
            <a:pPr lvl="1" eaLnBrk="1" hangingPunct="1">
              <a:defRPr/>
            </a:pPr>
            <a:r>
              <a:rPr lang="en-US" smtClean="0"/>
              <a:t>Autism (&gt; 1000% increase in 10 years)</a:t>
            </a:r>
          </a:p>
          <a:p>
            <a:pPr lvl="1" eaLnBrk="1" hangingPunct="1">
              <a:defRPr/>
            </a:pPr>
            <a:r>
              <a:rPr lang="en-US" smtClean="0"/>
              <a:t>ADHD/Behavioral Problems</a:t>
            </a:r>
          </a:p>
          <a:p>
            <a:pPr lvl="1" eaLnBrk="1" hangingPunct="1">
              <a:defRPr/>
            </a:pPr>
            <a:r>
              <a:rPr lang="en-US" smtClean="0"/>
              <a:t>Violent behavior and conduct disorder</a:t>
            </a:r>
          </a:p>
          <a:p>
            <a:pPr lvl="1" eaLnBrk="1" hangingPunct="1">
              <a:defRPr/>
            </a:pPr>
            <a:r>
              <a:rPr lang="en-US" smtClean="0"/>
              <a:t>Immune problems</a:t>
            </a:r>
          </a:p>
          <a:p>
            <a:pPr lvl="1" eaLnBrk="1" hangingPunct="1">
              <a:defRPr/>
            </a:pPr>
            <a:r>
              <a:rPr lang="en-US" smtClean="0"/>
              <a:t>Allergy and respiratory disease (asthma)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76225" y="1457325"/>
            <a:ext cx="8620125" cy="1143000"/>
          </a:xfrm>
        </p:spPr>
        <p:txBody>
          <a:bodyPr/>
          <a:lstStyle/>
          <a:p>
            <a:pPr eaLnBrk="1" hangingPunct="1">
              <a:defRPr/>
            </a:pPr>
            <a:r>
              <a:rPr lang="en-US" sz="4000">
                <a:ea typeface="ＭＳ Ｐゴシック" charset="-128"/>
                <a:cs typeface="ＭＳ Ｐゴシック" charset="-128"/>
              </a:rPr>
              <a:t>Children are the ‘canaries’ of the human world – they are highly affected by their environment.</a:t>
            </a:r>
            <a:br>
              <a:rPr lang="en-US" sz="4000">
                <a:ea typeface="ＭＳ Ｐゴシック" charset="-128"/>
                <a:cs typeface="ＭＳ Ｐゴシック" charset="-128"/>
              </a:rPr>
            </a:br>
            <a:endParaRPr lang="en-US" sz="4000">
              <a:ea typeface="ＭＳ Ｐゴシック" charset="-128"/>
              <a:cs typeface="ＭＳ Ｐゴシック" charset="-128"/>
            </a:endParaRPr>
          </a:p>
        </p:txBody>
      </p:sp>
      <p:pic>
        <p:nvPicPr>
          <p:cNvPr id="96259" name="Picture 3" descr="warchild"/>
          <p:cNvPicPr>
            <a:picLocks noChangeAspect="1" noChangeArrowheads="1"/>
          </p:cNvPicPr>
          <p:nvPr/>
        </p:nvPicPr>
        <p:blipFill>
          <a:blip r:embed="rId2"/>
          <a:srcRect r="3459" b="3722"/>
          <a:stretch>
            <a:fillRect/>
          </a:stretch>
        </p:blipFill>
        <p:spPr bwMode="auto">
          <a:xfrm>
            <a:off x="1371600" y="2914650"/>
            <a:ext cx="6115050" cy="3943350"/>
          </a:xfrm>
          <a:prstGeom prst="rect">
            <a:avLst/>
          </a:prstGeom>
          <a:noFill/>
          <a:ln w="5715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nchor="t"/>
          <a:lstStyle/>
          <a:p>
            <a:pPr>
              <a:defRPr/>
            </a:pPr>
            <a:r>
              <a:rPr lang="en-US" sz="3600" dirty="0" smtClean="0">
                <a:latin typeface="Calibri (Headings)" charset="0"/>
                <a:ea typeface="Calibri (Headings)" charset="0"/>
                <a:cs typeface="Calibri (Headings)" charset="0"/>
              </a:rPr>
              <a:t>Recent Headlines: </a:t>
            </a:r>
            <a:br>
              <a:rPr lang="en-US" sz="3600" dirty="0" smtClean="0">
                <a:latin typeface="Calibri (Headings)" charset="0"/>
                <a:ea typeface="Calibri (Headings)" charset="0"/>
                <a:cs typeface="Calibri (Headings)" charset="0"/>
              </a:rPr>
            </a:br>
            <a:r>
              <a:rPr lang="en-US" sz="3600" dirty="0" smtClean="0">
                <a:latin typeface="Calibri (Headings)" charset="0"/>
                <a:ea typeface="Calibri (Headings)" charset="0"/>
                <a:cs typeface="Calibri (Headings)" charset="0"/>
              </a:rPr>
              <a:t>Toxins and Disease</a:t>
            </a:r>
          </a:p>
        </p:txBody>
      </p:sp>
      <p:sp>
        <p:nvSpPr>
          <p:cNvPr id="16387" name="Content Placeholder 2"/>
          <p:cNvSpPr>
            <a:spLocks noGrp="1"/>
          </p:cNvSpPr>
          <p:nvPr>
            <p:ph idx="1"/>
          </p:nvPr>
        </p:nvSpPr>
        <p:spPr bwMode="auto"/>
        <p:txBody>
          <a:bodyPr/>
          <a:lstStyle/>
          <a:p>
            <a:pPr>
              <a:defRPr/>
            </a:pPr>
            <a:r>
              <a:rPr lang="en-US" dirty="0" smtClean="0">
                <a:ea typeface="ＭＳ Ｐゴシック" charset="-128"/>
                <a:cs typeface="ＭＳ Ｐゴシック" charset="-128"/>
              </a:rPr>
              <a:t>Circulation: </a:t>
            </a:r>
            <a:r>
              <a:rPr lang="en-US" dirty="0" err="1" smtClean="0">
                <a:ea typeface="ＭＳ Ｐゴシック" charset="-128"/>
                <a:cs typeface="ＭＳ Ｐゴシック" charset="-128"/>
              </a:rPr>
              <a:t>Pb</a:t>
            </a:r>
            <a:r>
              <a:rPr lang="en-US" dirty="0" smtClean="0">
                <a:ea typeface="ＭＳ Ｐゴシック" charset="-128"/>
                <a:cs typeface="ＭＳ Ｐゴシック" charset="-128"/>
              </a:rPr>
              <a:t> &gt; 2 mcg/dl increase risk MI 151%, CVA 89%, total and CV mortality 25% and 55% - at risk: 39% of population</a:t>
            </a:r>
          </a:p>
          <a:p>
            <a:pPr>
              <a:defRPr/>
            </a:pPr>
            <a:r>
              <a:rPr lang="en-US" dirty="0" smtClean="0">
                <a:ea typeface="ＭＳ Ｐゴシック" charset="-128"/>
                <a:cs typeface="ＭＳ Ｐゴシック" charset="-128"/>
              </a:rPr>
              <a:t>Nearly 40% of Americans have blood lead &gt; 2 mcg/dl</a:t>
            </a:r>
          </a:p>
          <a:p>
            <a:pPr>
              <a:defRPr/>
            </a:pPr>
            <a:r>
              <a:rPr lang="en-US" dirty="0" smtClean="0">
                <a:ea typeface="ＭＳ Ｐゴシック" charset="-128"/>
                <a:cs typeface="ＭＳ Ｐゴシック" charset="-128"/>
              </a:rPr>
              <a:t>JAMA: Arsenic increases risk diabetes</a:t>
            </a:r>
          </a:p>
          <a:p>
            <a:pPr>
              <a:defRPr/>
            </a:pPr>
            <a:r>
              <a:rPr lang="en-US" dirty="0" smtClean="0">
                <a:ea typeface="ＭＳ Ｐゴシック" charset="-128"/>
                <a:cs typeface="ＭＳ Ｐゴシック" charset="-128"/>
              </a:rPr>
              <a:t>JAMA: </a:t>
            </a:r>
            <a:r>
              <a:rPr lang="en-US" dirty="0" err="1" smtClean="0">
                <a:ea typeface="ＭＳ Ｐゴシック" charset="-128"/>
                <a:cs typeface="ＭＳ Ｐゴシック" charset="-128"/>
              </a:rPr>
              <a:t>Bisphenol</a:t>
            </a:r>
            <a:r>
              <a:rPr lang="en-US" dirty="0" smtClean="0">
                <a:ea typeface="ＭＳ Ｐゴシック" charset="-128"/>
                <a:cs typeface="ＭＳ Ｐゴシック" charset="-128"/>
              </a:rPr>
              <a:t> A increase risk for CV disease, diabetes and elevated GGT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charset="-128"/>
                <a:cs typeface="ＭＳ Ｐゴシック" charset="-128"/>
              </a:rPr>
              <a:t>General Health Effects</a:t>
            </a:r>
          </a:p>
        </p:txBody>
      </p:sp>
      <p:sp>
        <p:nvSpPr>
          <p:cNvPr id="3" name="Content Placeholder 2"/>
          <p:cNvSpPr>
            <a:spLocks noGrp="1"/>
          </p:cNvSpPr>
          <p:nvPr>
            <p:ph idx="1"/>
          </p:nvPr>
        </p:nvSpPr>
        <p:spPr/>
        <p:txBody>
          <a:bodyPr/>
          <a:lstStyle/>
          <a:p>
            <a:pPr eaLnBrk="1" hangingPunct="1">
              <a:defRPr/>
            </a:pPr>
            <a:r>
              <a:rPr lang="en-US" smtClean="0">
                <a:ea typeface="ＭＳ Ｐゴシック" charset="-128"/>
                <a:cs typeface="ＭＳ Ｐゴシック" charset="-128"/>
              </a:rPr>
              <a:t>Increase risk of death from all causes</a:t>
            </a:r>
          </a:p>
          <a:p>
            <a:pPr eaLnBrk="1" hangingPunct="1">
              <a:defRPr/>
            </a:pPr>
            <a:r>
              <a:rPr lang="en-US" smtClean="0">
                <a:ea typeface="ＭＳ Ｐゴシック" charset="-128"/>
                <a:cs typeface="ＭＳ Ｐゴシック" charset="-128"/>
              </a:rPr>
              <a:t>What diseases do toxins increase risk of:</a:t>
            </a:r>
          </a:p>
          <a:p>
            <a:pPr lvl="1" eaLnBrk="1" hangingPunct="1">
              <a:defRPr/>
            </a:pPr>
            <a:r>
              <a:rPr lang="en-US" smtClean="0"/>
              <a:t>Heart disease, stroke, heart attacks, dementia</a:t>
            </a:r>
          </a:p>
          <a:p>
            <a:pPr lvl="1" eaLnBrk="1" hangingPunct="1">
              <a:defRPr/>
            </a:pPr>
            <a:r>
              <a:rPr lang="en-US" smtClean="0"/>
              <a:t>High blood pressure</a:t>
            </a:r>
          </a:p>
          <a:p>
            <a:pPr lvl="1" eaLnBrk="1" hangingPunct="1">
              <a:defRPr/>
            </a:pPr>
            <a:r>
              <a:rPr lang="en-US" smtClean="0"/>
              <a:t>Diabetes and obesity</a:t>
            </a:r>
          </a:p>
          <a:p>
            <a:pPr lvl="1" eaLnBrk="1" hangingPunct="1">
              <a:defRPr/>
            </a:pPr>
            <a:r>
              <a:rPr lang="en-US" smtClean="0"/>
              <a:t>Cancer</a:t>
            </a:r>
          </a:p>
          <a:p>
            <a:pPr lvl="1" eaLnBrk="1" hangingPunct="1">
              <a:defRPr/>
            </a:pPr>
            <a:r>
              <a:rPr lang="en-US" smtClean="0"/>
              <a:t>Autoimmune and allergic diseases</a:t>
            </a:r>
          </a:p>
          <a:p>
            <a:pPr lvl="1" eaLnBrk="1" hangingPunct="1">
              <a:defRPr/>
            </a:pPr>
            <a:r>
              <a:rPr lang="en-US" smtClean="0"/>
              <a:t>Psychiatric and mood problems (depression)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charset="-128"/>
                <a:cs typeface="ＭＳ Ｐゴシック" charset="-128"/>
              </a:rPr>
              <a:t>Symptoms of Toxicity</a:t>
            </a:r>
          </a:p>
        </p:txBody>
      </p:sp>
      <p:sp>
        <p:nvSpPr>
          <p:cNvPr id="87043" name="Content Placeholder 2"/>
          <p:cNvSpPr>
            <a:spLocks noGrp="1"/>
          </p:cNvSpPr>
          <p:nvPr>
            <p:ph sz="half" idx="1"/>
          </p:nvPr>
        </p:nvSpPr>
        <p:spPr/>
        <p:txBody>
          <a:bodyPr/>
          <a:lstStyle/>
          <a:p>
            <a:pPr eaLnBrk="1" hangingPunct="1">
              <a:lnSpc>
                <a:spcPct val="90000"/>
              </a:lnSpc>
            </a:pPr>
            <a:r>
              <a:rPr lang="en-US" sz="2400" b="0" smtClean="0">
                <a:effectLst/>
                <a:ea typeface="ＭＳ Ｐゴシック" charset="-128"/>
                <a:cs typeface="ＭＳ Ｐゴシック" charset="-128"/>
              </a:rPr>
              <a:t>Fatigue</a:t>
            </a:r>
          </a:p>
          <a:p>
            <a:pPr eaLnBrk="1" hangingPunct="1">
              <a:lnSpc>
                <a:spcPct val="90000"/>
              </a:lnSpc>
            </a:pPr>
            <a:r>
              <a:rPr lang="en-US" sz="2400" b="0" smtClean="0">
                <a:effectLst/>
                <a:ea typeface="ＭＳ Ｐゴシック" charset="-128"/>
                <a:cs typeface="ＭＳ Ｐゴシック" charset="-128"/>
              </a:rPr>
              <a:t>Muscle aches</a:t>
            </a:r>
          </a:p>
          <a:p>
            <a:pPr eaLnBrk="1" hangingPunct="1">
              <a:lnSpc>
                <a:spcPct val="90000"/>
              </a:lnSpc>
            </a:pPr>
            <a:r>
              <a:rPr lang="en-US" sz="2400" b="0" smtClean="0">
                <a:effectLst/>
                <a:ea typeface="ＭＳ Ｐゴシック" charset="-128"/>
                <a:cs typeface="ＭＳ Ｐゴシック" charset="-128"/>
              </a:rPr>
              <a:t>Joint pain</a:t>
            </a:r>
          </a:p>
          <a:p>
            <a:pPr eaLnBrk="1" hangingPunct="1">
              <a:lnSpc>
                <a:spcPct val="90000"/>
              </a:lnSpc>
            </a:pPr>
            <a:r>
              <a:rPr lang="en-US" sz="2400" b="0" smtClean="0">
                <a:effectLst/>
                <a:ea typeface="ＭＳ Ｐゴシック" charset="-128"/>
                <a:cs typeface="ＭＳ Ｐゴシック" charset="-128"/>
              </a:rPr>
              <a:t>Sinus congestion and postnasal drip or excessive congestion</a:t>
            </a:r>
          </a:p>
          <a:p>
            <a:pPr eaLnBrk="1" hangingPunct="1">
              <a:lnSpc>
                <a:spcPct val="90000"/>
              </a:lnSpc>
            </a:pPr>
            <a:r>
              <a:rPr lang="en-US" sz="2400" b="0" smtClean="0">
                <a:effectLst/>
                <a:ea typeface="ＭＳ Ｐゴシック" charset="-128"/>
                <a:cs typeface="ＭＳ Ｐゴシック" charset="-128"/>
              </a:rPr>
              <a:t>Headaches</a:t>
            </a:r>
          </a:p>
          <a:p>
            <a:pPr eaLnBrk="1" hangingPunct="1">
              <a:lnSpc>
                <a:spcPct val="90000"/>
              </a:lnSpc>
            </a:pPr>
            <a:r>
              <a:rPr lang="en-US" sz="2400" b="0" smtClean="0">
                <a:effectLst/>
                <a:ea typeface="ＭＳ Ｐゴシック" charset="-128"/>
                <a:cs typeface="ＭＳ Ｐゴシック" charset="-128"/>
              </a:rPr>
              <a:t>Bloating, gas, constipation or diarrhea </a:t>
            </a:r>
          </a:p>
          <a:p>
            <a:pPr eaLnBrk="1" hangingPunct="1">
              <a:lnSpc>
                <a:spcPct val="90000"/>
              </a:lnSpc>
            </a:pPr>
            <a:r>
              <a:rPr lang="en-US" sz="2400" b="0" smtClean="0">
                <a:effectLst/>
                <a:ea typeface="ＭＳ Ｐゴシック" charset="-128"/>
                <a:cs typeface="ＭＳ Ｐゴシック" charset="-128"/>
              </a:rPr>
              <a:t>Foul smelling stools</a:t>
            </a:r>
          </a:p>
          <a:p>
            <a:pPr eaLnBrk="1" hangingPunct="1">
              <a:lnSpc>
                <a:spcPct val="90000"/>
              </a:lnSpc>
            </a:pPr>
            <a:r>
              <a:rPr lang="en-US" sz="2400" b="0" smtClean="0">
                <a:effectLst/>
                <a:ea typeface="ＭＳ Ｐゴシック" charset="-128"/>
                <a:cs typeface="ＭＳ Ｐゴシック" charset="-128"/>
              </a:rPr>
              <a:t>Heartburn</a:t>
            </a:r>
          </a:p>
          <a:p>
            <a:pPr eaLnBrk="1" hangingPunct="1">
              <a:lnSpc>
                <a:spcPct val="90000"/>
              </a:lnSpc>
            </a:pPr>
            <a:r>
              <a:rPr lang="en-US" sz="2400" b="0" smtClean="0">
                <a:effectLst/>
                <a:ea typeface="ＭＳ Ｐゴシック" charset="-128"/>
                <a:cs typeface="ＭＳ Ｐゴシック" charset="-128"/>
              </a:rPr>
              <a:t>Sleep problems</a:t>
            </a:r>
          </a:p>
          <a:p>
            <a:pPr eaLnBrk="1" hangingPunct="1">
              <a:lnSpc>
                <a:spcPct val="90000"/>
              </a:lnSpc>
            </a:pPr>
            <a:endParaRPr lang="en-US" sz="2400" b="0" smtClean="0">
              <a:effectLst/>
              <a:latin typeface="Times" charset="0"/>
              <a:ea typeface="ＭＳ Ｐゴシック" charset="-128"/>
              <a:cs typeface="ＭＳ Ｐゴシック" charset="-128"/>
            </a:endParaRPr>
          </a:p>
        </p:txBody>
      </p:sp>
      <p:sp>
        <p:nvSpPr>
          <p:cNvPr id="4" name="Content Placeholder 3"/>
          <p:cNvSpPr>
            <a:spLocks noGrp="1"/>
          </p:cNvSpPr>
          <p:nvPr>
            <p:ph sz="half" idx="2"/>
          </p:nvPr>
        </p:nvSpPr>
        <p:spPr/>
        <p:txBody>
          <a:bodyPr/>
          <a:lstStyle/>
          <a:p>
            <a:pPr eaLnBrk="1" hangingPunct="1">
              <a:lnSpc>
                <a:spcPct val="90000"/>
              </a:lnSpc>
              <a:defRPr/>
            </a:pPr>
            <a:r>
              <a:rPr lang="en-US" sz="2400" smtClean="0">
                <a:effectLst/>
                <a:ea typeface="ＭＳ Ｐゴシック" charset="-128"/>
                <a:cs typeface="ＭＳ Ｐゴシック" charset="-128"/>
              </a:rPr>
              <a:t>Difficulty concentrating or brain fog</a:t>
            </a:r>
            <a:endParaRPr lang="en-US" sz="2400" smtClean="0">
              <a:ea typeface="ＭＳ Ｐゴシック" charset="-128"/>
              <a:cs typeface="ＭＳ Ｐゴシック" charset="-128"/>
            </a:endParaRPr>
          </a:p>
          <a:p>
            <a:pPr eaLnBrk="1" hangingPunct="1">
              <a:lnSpc>
                <a:spcPct val="90000"/>
              </a:lnSpc>
              <a:defRPr/>
            </a:pPr>
            <a:r>
              <a:rPr lang="en-US" sz="2400" smtClean="0">
                <a:effectLst/>
                <a:ea typeface="ＭＳ Ｐゴシック" charset="-128"/>
                <a:cs typeface="ＭＳ Ｐゴシック" charset="-128"/>
              </a:rPr>
              <a:t>Food cravings</a:t>
            </a:r>
          </a:p>
          <a:p>
            <a:pPr eaLnBrk="1" hangingPunct="1">
              <a:lnSpc>
                <a:spcPct val="90000"/>
              </a:lnSpc>
              <a:defRPr/>
            </a:pPr>
            <a:r>
              <a:rPr lang="en-US" sz="2400" smtClean="0">
                <a:effectLst/>
                <a:ea typeface="ＭＳ Ｐゴシック" charset="-128"/>
                <a:cs typeface="ＭＳ Ｐゴシック" charset="-128"/>
              </a:rPr>
              <a:t>Fluid retention</a:t>
            </a:r>
          </a:p>
          <a:p>
            <a:pPr eaLnBrk="1" hangingPunct="1">
              <a:lnSpc>
                <a:spcPct val="90000"/>
              </a:lnSpc>
              <a:defRPr/>
            </a:pPr>
            <a:r>
              <a:rPr lang="en-US" sz="2400" smtClean="0">
                <a:effectLst/>
                <a:ea typeface="ＭＳ Ｐゴシック" charset="-128"/>
                <a:cs typeface="ＭＳ Ｐゴシック" charset="-128"/>
              </a:rPr>
              <a:t>Excess weight or trouble losing weight</a:t>
            </a:r>
          </a:p>
          <a:p>
            <a:pPr eaLnBrk="1" hangingPunct="1">
              <a:lnSpc>
                <a:spcPct val="90000"/>
              </a:lnSpc>
              <a:defRPr/>
            </a:pPr>
            <a:r>
              <a:rPr lang="en-US" sz="2400" smtClean="0">
                <a:effectLst/>
                <a:ea typeface="ＭＳ Ｐゴシック" charset="-128"/>
                <a:cs typeface="ＭＳ Ｐゴシック" charset="-128"/>
              </a:rPr>
              <a:t>Skin rashes (boils, pimples, acne)</a:t>
            </a:r>
          </a:p>
          <a:p>
            <a:pPr eaLnBrk="1" hangingPunct="1">
              <a:lnSpc>
                <a:spcPct val="90000"/>
              </a:lnSpc>
              <a:defRPr/>
            </a:pPr>
            <a:r>
              <a:rPr lang="en-US" sz="2400" smtClean="0">
                <a:effectLst/>
                <a:ea typeface="ＭＳ Ｐゴシック" charset="-128"/>
                <a:cs typeface="ＭＳ Ｐゴシック" charset="-128"/>
              </a:rPr>
              <a:t>Canker sores</a:t>
            </a:r>
          </a:p>
          <a:p>
            <a:pPr eaLnBrk="1" hangingPunct="1">
              <a:lnSpc>
                <a:spcPct val="90000"/>
              </a:lnSpc>
              <a:defRPr/>
            </a:pPr>
            <a:r>
              <a:rPr lang="en-US" sz="2400" smtClean="0">
                <a:effectLst/>
                <a:ea typeface="ＭＳ Ｐゴシック" charset="-128"/>
                <a:cs typeface="ＭＳ Ｐゴシック" charset="-128"/>
              </a:rPr>
              <a:t>Puffy eyes and dark circles under eyes</a:t>
            </a:r>
          </a:p>
          <a:p>
            <a:pPr eaLnBrk="1" hangingPunct="1">
              <a:lnSpc>
                <a:spcPct val="90000"/>
              </a:lnSpc>
              <a:defRPr/>
            </a:pPr>
            <a:r>
              <a:rPr lang="en-US" sz="2400" smtClean="0">
                <a:effectLst/>
                <a:ea typeface="ＭＳ Ｐゴシック" charset="-128"/>
                <a:cs typeface="ＭＳ Ｐゴシック" charset="-128"/>
              </a:rPr>
              <a:t>Menstrual disorders</a:t>
            </a:r>
          </a:p>
          <a:p>
            <a:pPr eaLnBrk="1" hangingPunct="1">
              <a:lnSpc>
                <a:spcPct val="90000"/>
              </a:lnSpc>
              <a:defRPr/>
            </a:pPr>
            <a:r>
              <a:rPr lang="en-US" sz="2400" smtClean="0">
                <a:effectLst/>
                <a:ea typeface="ＭＳ Ｐゴシック" charset="-128"/>
                <a:cs typeface="ＭＳ Ｐゴシック" charset="-128"/>
              </a:rPr>
              <a:t>Bad breath</a:t>
            </a:r>
            <a:endParaRPr lang="en-US" sz="2400" smtClean="0">
              <a:effectLst/>
              <a:latin typeface="Times" charset="0"/>
              <a:ea typeface="ＭＳ Ｐゴシック" charset="-128"/>
              <a:cs typeface="ＭＳ Ｐゴシック" charset="-128"/>
            </a:endParaRPr>
          </a:p>
          <a:p>
            <a:pPr eaLnBrk="1" hangingPunct="1">
              <a:lnSpc>
                <a:spcPct val="90000"/>
              </a:lnSpc>
              <a:buFont typeface="Wingdings" charset="2"/>
              <a:buNone/>
              <a:defRPr/>
            </a:pPr>
            <a:endParaRPr lang="en-US" sz="2400" smtClean="0">
              <a:ea typeface="ＭＳ Ｐゴシック" charset="-128"/>
              <a:cs typeface="ＭＳ Ｐゴシック" charset="-128"/>
            </a:endParaRPr>
          </a:p>
          <a:p>
            <a:pPr eaLnBrk="1" hangingPunct="1">
              <a:defRPr/>
            </a:pPr>
            <a:endParaRPr lang="en-US" sz="24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228600"/>
            <a:ext cx="4938151" cy="59436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57225" y="244475"/>
            <a:ext cx="7772400" cy="695325"/>
          </a:xfrm>
        </p:spPr>
        <p:txBody>
          <a:bodyPr/>
          <a:lstStyle/>
          <a:p>
            <a:pPr>
              <a:defRPr/>
            </a:pPr>
            <a:r>
              <a:rPr lang="en-US"/>
              <a:t>Precautionary Principle</a:t>
            </a:r>
          </a:p>
        </p:txBody>
      </p:sp>
      <p:sp>
        <p:nvSpPr>
          <p:cNvPr id="391171" name="Rectangle 3"/>
          <p:cNvSpPr>
            <a:spLocks noGrp="1" noChangeArrowheads="1"/>
          </p:cNvSpPr>
          <p:nvPr>
            <p:ph type="body" idx="4294967295"/>
          </p:nvPr>
        </p:nvSpPr>
        <p:spPr>
          <a:xfrm>
            <a:off x="228600" y="1066800"/>
            <a:ext cx="8915400" cy="4619625"/>
          </a:xfrm>
        </p:spPr>
        <p:txBody>
          <a:bodyPr/>
          <a:lstStyle/>
          <a:p>
            <a:pPr marL="0" indent="0">
              <a:buFont typeface="Arial" charset="0"/>
              <a:buNone/>
              <a:defRPr/>
            </a:pPr>
            <a:r>
              <a:rPr lang="en-US"/>
              <a:t>“We (as physicians) must act on facts … and on the most accurate interpretation of them, using the best scientific information. </a:t>
            </a:r>
            <a:r>
              <a:rPr lang="en-US" i="1"/>
              <a:t>That does not mean that we must sit back until we have 100% evidence about everything.</a:t>
            </a:r>
            <a:r>
              <a:rPr lang="en-US"/>
              <a:t> When the state of the health of the people is at stake … we should be prepared to take action to diminish those risks even when the scientific knowledge is not conclusive.”</a:t>
            </a:r>
          </a:p>
          <a:p>
            <a:pPr marL="0" indent="0">
              <a:buFont typeface="Arial" charset="0"/>
              <a:buNone/>
              <a:defRPr/>
            </a:pPr>
            <a:r>
              <a:rPr lang="en-US"/>
              <a:t>		</a:t>
            </a:r>
            <a:r>
              <a:rPr lang="en-US">
                <a:solidFill>
                  <a:schemeClr val="tx2"/>
                </a:solidFill>
                <a:ea typeface="Times New Roman" charset="0"/>
                <a:cs typeface="Times New Roman" charset="0"/>
              </a:rPr>
              <a:t>Horton. Lancet. 1998;352(9124):251</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1170"/>
                                        </p:tgtEl>
                                        <p:attrNameLst>
                                          <p:attrName>style.visibility</p:attrName>
                                        </p:attrNameLst>
                                      </p:cBhvr>
                                      <p:to>
                                        <p:strVal val="visible"/>
                                      </p:to>
                                    </p:set>
                                    <p:animEffect transition="in" filter="fade">
                                      <p:cBhvr>
                                        <p:cTn id="7" dur="2000"/>
                                        <p:tgtEl>
                                          <p:spTgt spid="391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1171"/>
                                        </p:tgtEl>
                                        <p:attrNameLst>
                                          <p:attrName>style.visibility</p:attrName>
                                        </p:attrNameLst>
                                      </p:cBhvr>
                                      <p:to>
                                        <p:strVal val="visible"/>
                                      </p:to>
                                    </p:set>
                                    <p:animEffect transition="in" filter="fade">
                                      <p:cBhvr>
                                        <p:cTn id="10" dur="2000"/>
                                        <p:tgtEl>
                                          <p:spTgt spid="391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0" grpId="0"/>
      <p:bldP spid="391171"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5400" dirty="0" smtClean="0">
                <a:solidFill>
                  <a:srgbClr val="FFF39D"/>
                </a:solidFill>
              </a:rPr>
              <a:t>Heavy Metal Detoxification</a:t>
            </a:r>
            <a:endParaRPr lang="en-US" dirty="0"/>
          </a:p>
        </p:txBody>
      </p:sp>
      <p:sp>
        <p:nvSpPr>
          <p:cNvPr id="4" name="Title 3"/>
          <p:cNvSpPr>
            <a:spLocks noGrp="1"/>
          </p:cNvSpPr>
          <p:nvPr>
            <p:ph type="ctrTitle"/>
          </p:nvPr>
        </p:nvSpPr>
        <p:spPr>
          <a:xfrm>
            <a:off x="609600" y="2209800"/>
            <a:ext cx="7772400" cy="1736725"/>
          </a:xfrm>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A Clinical Model for Nutritional and Metabolic Detoxification</a:t>
            </a:r>
            <a:br>
              <a:rPr lang="en-US" dirty="0" smtClean="0"/>
            </a:b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ea typeface="ＭＳ Ｐゴシック" charset="-128"/>
                <a:cs typeface="ＭＳ Ｐゴシック" charset="-128"/>
              </a:rPr>
              <a:t>Disclaimer: Re Treatment</a:t>
            </a:r>
          </a:p>
        </p:txBody>
      </p:sp>
      <p:sp>
        <p:nvSpPr>
          <p:cNvPr id="3" name="Content Placeholder 2"/>
          <p:cNvSpPr>
            <a:spLocks noGrp="1"/>
          </p:cNvSpPr>
          <p:nvPr>
            <p:ph idx="1"/>
          </p:nvPr>
        </p:nvSpPr>
        <p:spPr/>
        <p:txBody>
          <a:bodyPr>
            <a:normAutofit lnSpcReduction="10000"/>
          </a:bodyPr>
          <a:lstStyle/>
          <a:p>
            <a:pPr eaLnBrk="1" hangingPunct="1">
              <a:lnSpc>
                <a:spcPct val="90000"/>
              </a:lnSpc>
            </a:pPr>
            <a:r>
              <a:rPr lang="en-US" sz="3000" dirty="0" smtClean="0">
                <a:ea typeface="ＭＳ Ｐゴシック" charset="-128"/>
                <a:cs typeface="ＭＳ Ｐゴシック" charset="-128"/>
              </a:rPr>
              <a:t>What you are about to hear is my opinion</a:t>
            </a:r>
          </a:p>
          <a:p>
            <a:pPr eaLnBrk="1" hangingPunct="1">
              <a:lnSpc>
                <a:spcPct val="90000"/>
              </a:lnSpc>
            </a:pPr>
            <a:r>
              <a:rPr lang="en-US" sz="3000" dirty="0" smtClean="0">
                <a:ea typeface="ＭＳ Ｐゴシック" charset="-128"/>
                <a:cs typeface="ＭＳ Ｐゴシック" charset="-128"/>
              </a:rPr>
              <a:t>Based on treatment of 100’s of patients with heavy metal toxicity</a:t>
            </a:r>
          </a:p>
          <a:p>
            <a:pPr eaLnBrk="1" hangingPunct="1">
              <a:lnSpc>
                <a:spcPct val="90000"/>
              </a:lnSpc>
            </a:pPr>
            <a:r>
              <a:rPr lang="en-US" sz="3000" dirty="0" smtClean="0">
                <a:ea typeface="ＭＳ Ｐゴシック" charset="-128"/>
                <a:cs typeface="ＭＳ Ｐゴシック" charset="-128"/>
              </a:rPr>
              <a:t>Based on basic science, small clinical studies, inference and extrapolation, not large clinical trials which are urgently necessary</a:t>
            </a:r>
          </a:p>
          <a:p>
            <a:pPr eaLnBrk="1" hangingPunct="1">
              <a:lnSpc>
                <a:spcPct val="90000"/>
              </a:lnSpc>
            </a:pPr>
            <a:r>
              <a:rPr lang="en-US" sz="3000" dirty="0" smtClean="0">
                <a:ea typeface="ＭＳ Ｐゴシック" charset="-128"/>
                <a:cs typeface="ＭＳ Ｐゴシック" charset="-128"/>
              </a:rPr>
              <a:t>Based on treatment of my own mercury toxicity</a:t>
            </a:r>
          </a:p>
          <a:p>
            <a:pPr eaLnBrk="1" hangingPunct="1">
              <a:lnSpc>
                <a:spcPct val="90000"/>
              </a:lnSpc>
            </a:pPr>
            <a:r>
              <a:rPr lang="en-US" sz="3000" dirty="0" smtClean="0">
                <a:ea typeface="ＭＳ Ｐゴシック" charset="-128"/>
                <a:cs typeface="ＭＳ Ｐゴシック" charset="-128"/>
              </a:rPr>
              <a:t>Focus on mercury but applies equally to </a:t>
            </a:r>
            <a:r>
              <a:rPr lang="en-US" sz="3000" dirty="0" err="1" smtClean="0">
                <a:ea typeface="ＭＳ Ｐゴシック" charset="-128"/>
                <a:cs typeface="ＭＳ Ｐゴシック" charset="-128"/>
              </a:rPr>
              <a:t>Pb</a:t>
            </a:r>
            <a:r>
              <a:rPr lang="en-US" sz="3000" dirty="0" smtClean="0">
                <a:ea typeface="ＭＳ Ｐゴシック" charset="-128"/>
                <a:cs typeface="ＭＳ Ｐゴシック" charset="-128"/>
              </a:rPr>
              <a:t>, </a:t>
            </a:r>
            <a:r>
              <a:rPr lang="en-US" sz="3000" dirty="0" err="1" smtClean="0">
                <a:ea typeface="ＭＳ Ｐゴシック" charset="-128"/>
                <a:cs typeface="ＭＳ Ｐゴシック" charset="-128"/>
              </a:rPr>
              <a:t>Ar</a:t>
            </a:r>
            <a:r>
              <a:rPr lang="en-US" sz="3000" dirty="0" smtClean="0">
                <a:ea typeface="ＭＳ Ｐゴシック" charset="-128"/>
                <a:cs typeface="ＭＳ Ｐゴシック" charset="-128"/>
              </a:rPr>
              <a:t>, antimony, etc. and other </a:t>
            </a:r>
            <a:r>
              <a:rPr lang="en-US" sz="3000" dirty="0" err="1" smtClean="0">
                <a:ea typeface="ＭＳ Ｐゴシック" charset="-128"/>
                <a:cs typeface="ＭＳ Ｐゴシック" charset="-128"/>
              </a:rPr>
              <a:t>POP’s</a:t>
            </a:r>
            <a:r>
              <a:rPr lang="en-US" sz="3000" dirty="0" smtClean="0">
                <a:ea typeface="ＭＳ Ｐゴシック" charset="-128"/>
                <a:cs typeface="ＭＳ Ｐゴシック" charset="-128"/>
              </a:rPr>
              <a:t> (persistent organic pollutants)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z="3600" dirty="0" smtClean="0">
                <a:ea typeface="ＭＳ Ｐゴシック" charset="-128"/>
                <a:cs typeface="ＭＳ Ｐゴシック" charset="-128"/>
              </a:rPr>
              <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Nutritional and Metabolic Detoxification</a:t>
            </a:r>
            <a:r>
              <a:rPr lang="en-US" dirty="0" smtClean="0">
                <a:ea typeface="ＭＳ Ｐゴシック" charset="-128"/>
                <a:cs typeface="ＭＳ Ｐゴシック" charset="-128"/>
              </a:rPr>
              <a:t/>
            </a:r>
            <a:br>
              <a:rPr lang="en-US" dirty="0" smtClean="0">
                <a:ea typeface="ＭＳ Ｐゴシック" charset="-128"/>
                <a:cs typeface="ＭＳ Ｐゴシック" charset="-128"/>
              </a:rPr>
            </a:br>
            <a:r>
              <a:rPr lang="en-US" dirty="0" smtClean="0">
                <a:ea typeface="ＭＳ Ｐゴシック" charset="-128"/>
                <a:cs typeface="ＭＳ Ｐゴシック" charset="-128"/>
              </a:rPr>
              <a:t>Heavy Metals: An Clinical Example	</a:t>
            </a:r>
          </a:p>
        </p:txBody>
      </p:sp>
      <p:sp>
        <p:nvSpPr>
          <p:cNvPr id="20483" name="Content Placeholder 2"/>
          <p:cNvSpPr>
            <a:spLocks noGrp="1"/>
          </p:cNvSpPr>
          <p:nvPr>
            <p:ph idx="1"/>
          </p:nvPr>
        </p:nvSpPr>
        <p:spPr/>
        <p:txBody>
          <a:bodyPr/>
          <a:lstStyle/>
          <a:p>
            <a:pPr eaLnBrk="1" hangingPunct="1"/>
            <a:r>
              <a:rPr lang="en-US" dirty="0" smtClean="0">
                <a:ea typeface="ＭＳ Ｐゴシック" charset="-128"/>
                <a:cs typeface="ＭＳ Ｐゴシック" charset="-128"/>
              </a:rPr>
              <a:t>What works</a:t>
            </a:r>
          </a:p>
          <a:p>
            <a:pPr eaLnBrk="1" hangingPunct="1"/>
            <a:r>
              <a:rPr lang="en-US" dirty="0" smtClean="0">
                <a:ea typeface="ＭＳ Ｐゴシック" charset="-128"/>
                <a:cs typeface="ＭＳ Ｐゴシック" charset="-128"/>
              </a:rPr>
              <a:t>What might work</a:t>
            </a:r>
          </a:p>
          <a:p>
            <a:pPr eaLnBrk="1" hangingPunct="1"/>
            <a:r>
              <a:rPr lang="en-US" dirty="0" smtClean="0">
                <a:ea typeface="ＭＳ Ｐゴシック" charset="-128"/>
                <a:cs typeface="ＭＳ Ｐゴシック" charset="-128"/>
              </a:rPr>
              <a:t>What doesn’t work</a:t>
            </a:r>
          </a:p>
          <a:p>
            <a:pPr eaLnBrk="1" hangingPunct="1"/>
            <a:r>
              <a:rPr lang="en-US" dirty="0" smtClean="0">
                <a:ea typeface="ＭＳ Ｐゴシック" charset="-128"/>
                <a:cs typeface="ＭＳ Ｐゴシック" charset="-128"/>
              </a:rPr>
              <a:t>Myths and Controversies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4444" dirty="0" smtClean="0">
                <a:ea typeface="ＭＳ Ｐゴシック" charset="-128"/>
                <a:cs typeface="ＭＳ Ｐゴシック" charset="-128"/>
              </a:rPr>
              <a:t>Empirical Overview</a:t>
            </a:r>
            <a:r>
              <a:rPr lang="en-US" sz="3600" dirty="0" smtClean="0">
                <a:ea typeface="ＭＳ Ｐゴシック" charset="-128"/>
                <a:cs typeface="ＭＳ Ｐゴシック" charset="-128"/>
              </a:rPr>
              <a:t/>
            </a:r>
            <a:br>
              <a:rPr lang="en-US" sz="3600" dirty="0" smtClean="0">
                <a:ea typeface="ＭＳ Ｐゴシック" charset="-128"/>
                <a:cs typeface="ＭＳ Ｐゴシック" charset="-128"/>
              </a:rPr>
            </a:br>
            <a:endParaRPr lang="en-US" sz="3600" dirty="0" smtClean="0">
              <a:ea typeface="ＭＳ Ｐゴシック" charset="-128"/>
              <a:cs typeface="ＭＳ Ｐゴシック" charset="-128"/>
            </a:endParaRPr>
          </a:p>
        </p:txBody>
      </p:sp>
      <p:sp>
        <p:nvSpPr>
          <p:cNvPr id="3" name="Content Placeholder 2"/>
          <p:cNvSpPr>
            <a:spLocks noGrp="1"/>
          </p:cNvSpPr>
          <p:nvPr>
            <p:ph idx="1"/>
          </p:nvPr>
        </p:nvSpPr>
        <p:spPr/>
        <p:txBody>
          <a:bodyPr>
            <a:normAutofit/>
          </a:bodyPr>
          <a:lstStyle/>
          <a:p>
            <a:pPr eaLnBrk="1" hangingPunct="1">
              <a:lnSpc>
                <a:spcPct val="90000"/>
              </a:lnSpc>
            </a:pPr>
            <a:r>
              <a:rPr lang="en-US" sz="3000" smtClean="0">
                <a:ea typeface="ＭＳ Ｐゴシック" charset="-128"/>
                <a:cs typeface="ＭＳ Ｐゴシック" charset="-128"/>
              </a:rPr>
              <a:t>Scope of Problem</a:t>
            </a:r>
          </a:p>
          <a:p>
            <a:pPr eaLnBrk="1" hangingPunct="1">
              <a:lnSpc>
                <a:spcPct val="90000"/>
              </a:lnSpc>
            </a:pPr>
            <a:r>
              <a:rPr lang="en-US" sz="3000" smtClean="0">
                <a:ea typeface="ＭＳ Ｐゴシック" charset="-128"/>
                <a:cs typeface="ＭＳ Ｐゴシック" charset="-128"/>
              </a:rPr>
              <a:t>Sources of Toxicity</a:t>
            </a:r>
          </a:p>
          <a:p>
            <a:pPr eaLnBrk="1" hangingPunct="1">
              <a:lnSpc>
                <a:spcPct val="90000"/>
              </a:lnSpc>
            </a:pPr>
            <a:r>
              <a:rPr lang="en-US" sz="3000" smtClean="0">
                <a:ea typeface="ＭＳ Ｐゴシック" charset="-128"/>
                <a:cs typeface="ＭＳ Ｐゴシック" charset="-128"/>
              </a:rPr>
              <a:t>Genetic Susceptibility</a:t>
            </a:r>
          </a:p>
          <a:p>
            <a:pPr eaLnBrk="1" hangingPunct="1">
              <a:lnSpc>
                <a:spcPct val="90000"/>
              </a:lnSpc>
            </a:pPr>
            <a:r>
              <a:rPr lang="en-US" sz="3000" smtClean="0">
                <a:ea typeface="ＭＳ Ｐゴシック" charset="-128"/>
                <a:cs typeface="ＭＳ Ｐゴシック" charset="-128"/>
              </a:rPr>
              <a:t>Biology of Detoxification: Methylation-Sulfation</a:t>
            </a:r>
          </a:p>
          <a:p>
            <a:pPr eaLnBrk="1" hangingPunct="1">
              <a:lnSpc>
                <a:spcPct val="90000"/>
              </a:lnSpc>
            </a:pPr>
            <a:r>
              <a:rPr lang="en-US" sz="3000" smtClean="0">
                <a:ea typeface="ＭＳ Ｐゴシック" charset="-128"/>
                <a:cs typeface="ＭＳ Ｐゴシック" charset="-128"/>
              </a:rPr>
              <a:t>Clinical Diagnosis</a:t>
            </a:r>
          </a:p>
          <a:p>
            <a:pPr eaLnBrk="1" hangingPunct="1">
              <a:lnSpc>
                <a:spcPct val="90000"/>
              </a:lnSpc>
            </a:pPr>
            <a:r>
              <a:rPr lang="en-US" sz="3000" smtClean="0">
                <a:ea typeface="ＭＳ Ｐゴシック" charset="-128"/>
                <a:cs typeface="ＭＳ Ｐゴシック" charset="-128"/>
              </a:rPr>
              <a:t>Laboratory Evaluation</a:t>
            </a:r>
          </a:p>
          <a:p>
            <a:pPr lvl="1" eaLnBrk="1" hangingPunct="1">
              <a:lnSpc>
                <a:spcPct val="90000"/>
              </a:lnSpc>
            </a:pPr>
            <a:r>
              <a:rPr lang="en-US" sz="2600" smtClean="0"/>
              <a:t>Laboratory Diagnosis of Metal Toxicity</a:t>
            </a:r>
          </a:p>
          <a:p>
            <a:pPr lvl="1" eaLnBrk="1" hangingPunct="1">
              <a:lnSpc>
                <a:spcPct val="90000"/>
              </a:lnSpc>
            </a:pPr>
            <a:r>
              <a:rPr lang="en-US" sz="2600" smtClean="0"/>
              <a:t>Pre-Treatment Laboratory Evaluation</a:t>
            </a:r>
          </a:p>
          <a:p>
            <a:pPr lvl="1" eaLnBrk="1" hangingPunct="1">
              <a:lnSpc>
                <a:spcPct val="90000"/>
              </a:lnSpc>
            </a:pPr>
            <a:r>
              <a:rPr lang="en-US" sz="2600" smtClean="0"/>
              <a:t>Ancillary Laboratory Evaluation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ea typeface="ＭＳ Ｐゴシック" charset="-128"/>
                <a:cs typeface="ＭＳ Ｐゴシック" charset="-128"/>
              </a:rPr>
              <a:t>Aspects of Treatment</a:t>
            </a:r>
          </a:p>
        </p:txBody>
      </p:sp>
      <p:sp>
        <p:nvSpPr>
          <p:cNvPr id="22531" name="Content Placeholder 2"/>
          <p:cNvSpPr>
            <a:spLocks noGrp="1"/>
          </p:cNvSpPr>
          <p:nvPr>
            <p:ph idx="1"/>
          </p:nvPr>
        </p:nvSpPr>
        <p:spPr/>
        <p:txBody>
          <a:bodyPr/>
          <a:lstStyle/>
          <a:p>
            <a:pPr eaLnBrk="1" hangingPunct="1"/>
            <a:r>
              <a:rPr lang="en-US" dirty="0" smtClean="0">
                <a:ea typeface="ＭＳ Ｐゴシック" charset="-128"/>
                <a:cs typeface="ＭＳ Ｐゴシック" charset="-128"/>
              </a:rPr>
              <a:t>Removal of Sources of Toxins</a:t>
            </a:r>
          </a:p>
          <a:p>
            <a:pPr eaLnBrk="1" hangingPunct="1"/>
            <a:r>
              <a:rPr lang="en-US" dirty="0" smtClean="0">
                <a:ea typeface="ＭＳ Ｐゴシック" charset="-128"/>
                <a:cs typeface="ＭＳ Ｐゴシック" charset="-128"/>
              </a:rPr>
              <a:t>Preparation for Treatment</a:t>
            </a:r>
          </a:p>
          <a:p>
            <a:pPr eaLnBrk="1" hangingPunct="1"/>
            <a:r>
              <a:rPr lang="en-US" dirty="0" smtClean="0">
                <a:ea typeface="ＭＳ Ｐゴシック" charset="-128"/>
                <a:cs typeface="ＭＳ Ｐゴシック" charset="-128"/>
              </a:rPr>
              <a:t>Dental Amalgams: Controversies and Caveats</a:t>
            </a:r>
          </a:p>
          <a:p>
            <a:pPr eaLnBrk="1" hangingPunct="1"/>
            <a:r>
              <a:rPr lang="en-US" dirty="0" smtClean="0">
                <a:ea typeface="ＭＳ Ｐゴシック" charset="-128"/>
                <a:cs typeface="ＭＳ Ｐゴシック" charset="-128"/>
              </a:rPr>
              <a:t>When to Start Treatment</a:t>
            </a:r>
          </a:p>
          <a:p>
            <a:pPr eaLnBrk="1" hangingPunct="1"/>
            <a:r>
              <a:rPr lang="en-US" dirty="0" smtClean="0">
                <a:ea typeface="ＭＳ Ｐゴシック" charset="-128"/>
                <a:cs typeface="ＭＳ Ｐゴシック" charset="-128"/>
              </a:rPr>
              <a:t>Treatment</a:t>
            </a:r>
          </a:p>
          <a:p>
            <a:pPr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ea typeface="ＭＳ Ｐゴシック" charset="-128"/>
                <a:cs typeface="ＭＳ Ｐゴシック" charset="-128"/>
              </a:rPr>
              <a:t>Treatment: Metal Detoxification</a:t>
            </a:r>
          </a:p>
        </p:txBody>
      </p:sp>
      <p:sp>
        <p:nvSpPr>
          <p:cNvPr id="23555" name="Content Placeholder 2"/>
          <p:cNvSpPr>
            <a:spLocks noGrp="1"/>
          </p:cNvSpPr>
          <p:nvPr>
            <p:ph idx="1"/>
          </p:nvPr>
        </p:nvSpPr>
        <p:spPr/>
        <p:txBody>
          <a:bodyPr/>
          <a:lstStyle/>
          <a:p>
            <a:pPr eaLnBrk="1" hangingPunct="1"/>
            <a:r>
              <a:rPr lang="en-US" dirty="0" err="1" smtClean="0">
                <a:ea typeface="ＭＳ Ｐゴシック" charset="-128"/>
                <a:cs typeface="ＭＳ Ｐゴシック" charset="-128"/>
              </a:rPr>
              <a:t>Chelation</a:t>
            </a:r>
            <a:r>
              <a:rPr lang="en-US" dirty="0" smtClean="0">
                <a:ea typeface="ＭＳ Ｐゴシック" charset="-128"/>
                <a:cs typeface="ＭＳ Ｐゴシック" charset="-128"/>
              </a:rPr>
              <a:t> Methods and Options</a:t>
            </a:r>
          </a:p>
          <a:p>
            <a:pPr eaLnBrk="1" hangingPunct="1"/>
            <a:r>
              <a:rPr lang="en-US" dirty="0" smtClean="0">
                <a:ea typeface="ＭＳ Ｐゴシック" charset="-128"/>
                <a:cs typeface="ＭＳ Ｐゴシック" charset="-128"/>
              </a:rPr>
              <a:t>Food and </a:t>
            </a:r>
            <a:r>
              <a:rPr lang="en-US" dirty="0" err="1" smtClean="0">
                <a:ea typeface="ＭＳ Ｐゴシック" charset="-128"/>
                <a:cs typeface="ＭＳ Ｐゴシック" charset="-128"/>
              </a:rPr>
              <a:t>Phytonutrients</a:t>
            </a:r>
            <a:endParaRPr lang="en-US" dirty="0" smtClean="0">
              <a:ea typeface="ＭＳ Ｐゴシック" charset="-128"/>
              <a:cs typeface="ＭＳ Ｐゴシック" charset="-128"/>
            </a:endParaRPr>
          </a:p>
          <a:p>
            <a:pPr eaLnBrk="1" hangingPunct="1"/>
            <a:r>
              <a:rPr lang="en-US" dirty="0" smtClean="0">
                <a:ea typeface="ＭＳ Ｐゴシック" charset="-128"/>
                <a:cs typeface="ＭＳ Ｐゴシック" charset="-128"/>
              </a:rPr>
              <a:t>Use of Supplements</a:t>
            </a:r>
          </a:p>
          <a:p>
            <a:pPr eaLnBrk="1" hangingPunct="1"/>
            <a:r>
              <a:rPr lang="en-US" dirty="0" smtClean="0">
                <a:ea typeface="ＭＳ Ｐゴシック" charset="-128"/>
                <a:cs typeface="ＭＳ Ｐゴシック" charset="-128"/>
              </a:rPr>
              <a:t>Use of intravenous therapies</a:t>
            </a:r>
          </a:p>
          <a:p>
            <a:pPr eaLnBrk="1" hangingPunct="1"/>
            <a:r>
              <a:rPr lang="en-US" dirty="0" smtClean="0">
                <a:ea typeface="ＭＳ Ｐゴシック" charset="-128"/>
                <a:cs typeface="ＭＳ Ｐゴシック" charset="-128"/>
              </a:rPr>
              <a:t>Adjunctive Treatments</a:t>
            </a:r>
          </a:p>
          <a:p>
            <a:pPr eaLnBrk="1" hangingPunct="1"/>
            <a:r>
              <a:rPr lang="en-US" dirty="0" smtClean="0">
                <a:ea typeface="ＭＳ Ｐゴシック" charset="-128"/>
                <a:cs typeface="ＭＳ Ｐゴシック" charset="-128"/>
              </a:rPr>
              <a:t>Management of Side Effects and Problems</a:t>
            </a:r>
          </a:p>
          <a:p>
            <a:pPr eaLnBrk="1" hangingPunct="1"/>
            <a:r>
              <a:rPr lang="en-US" dirty="0" smtClean="0">
                <a:ea typeface="ＭＳ Ｐゴシック" charset="-128"/>
                <a:cs typeface="ＭＳ Ｐゴシック" charset="-128"/>
              </a:rPr>
              <a:t>When to Stop</a:t>
            </a:r>
          </a:p>
          <a:p>
            <a:pPr eaLnBrk="1" hangingPunct="1"/>
            <a:r>
              <a:rPr lang="en-US" dirty="0" smtClean="0">
                <a:ea typeface="ＭＳ Ｐゴシック" charset="-128"/>
                <a:cs typeface="ＭＳ Ｐゴシック" charset="-128"/>
              </a:rPr>
              <a:t>Pitfalls, Risks and Pearls</a:t>
            </a:r>
          </a:p>
          <a:p>
            <a:pPr eaLnBrk="1" hangingPunct="1"/>
            <a:endParaRPr lang="en-US"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t>
            </a:r>
            <a:r>
              <a:rPr lang="en-US" dirty="0" err="1" smtClean="0"/>
              <a:t>Headllines</a:t>
            </a:r>
            <a:endParaRPr lang="en-US" dirty="0"/>
          </a:p>
        </p:txBody>
      </p:sp>
      <p:sp>
        <p:nvSpPr>
          <p:cNvPr id="3" name="Content Placeholder 2"/>
          <p:cNvSpPr>
            <a:spLocks noGrp="1"/>
          </p:cNvSpPr>
          <p:nvPr>
            <p:ph idx="1"/>
          </p:nvPr>
        </p:nvSpPr>
        <p:spPr/>
        <p:txBody>
          <a:bodyPr/>
          <a:lstStyle/>
          <a:p>
            <a:r>
              <a:rPr lang="en-US" dirty="0" smtClean="0"/>
              <a:t>J Am </a:t>
            </a:r>
            <a:r>
              <a:rPr lang="en-US" dirty="0" err="1" smtClean="0"/>
              <a:t>Coll</a:t>
            </a:r>
            <a:r>
              <a:rPr lang="en-US" dirty="0" smtClean="0"/>
              <a:t> Cardiology: idiopathic CHF 22,000 times Hg level in heart muscle biopsy </a:t>
            </a:r>
            <a:r>
              <a:rPr lang="en-US" dirty="0" err="1" smtClean="0"/>
              <a:t>vs</a:t>
            </a:r>
            <a:r>
              <a:rPr lang="en-US" dirty="0" smtClean="0"/>
              <a:t> control</a:t>
            </a:r>
          </a:p>
          <a:p>
            <a:r>
              <a:rPr lang="en-US" dirty="0" smtClean="0"/>
              <a:t>NY Times: Toxic Tap Water</a:t>
            </a:r>
          </a:p>
          <a:p>
            <a:r>
              <a:rPr lang="en-US" dirty="0" smtClean="0"/>
              <a:t> </a:t>
            </a:r>
            <a:r>
              <a:rPr lang="en-US" dirty="0" smtClean="0">
                <a:ea typeface="ＭＳ Ｐゴシック" charset="-128"/>
                <a:cs typeface="ＭＳ Ｐゴシック" charset="-128"/>
              </a:rPr>
              <a:t>Environmental Health Perspectives: PCB’s and chlorinated pesticides increase of diabetes</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nchor="t"/>
          <a:lstStyle/>
          <a:p>
            <a:pPr eaLnBrk="1" hangingPunct="1"/>
            <a:r>
              <a:rPr lang="en-US">
                <a:ea typeface="ＭＳ Ｐゴシック" charset="-128"/>
                <a:cs typeface="ＭＳ Ｐゴシック" charset="-128"/>
              </a:rPr>
              <a:t>Depressed or Poisoned?</a:t>
            </a:r>
          </a:p>
        </p:txBody>
      </p:sp>
      <p:sp>
        <p:nvSpPr>
          <p:cNvPr id="340995" name="Rectangle 3"/>
          <p:cNvSpPr>
            <a:spLocks noGrp="1" noChangeArrowheads="1"/>
          </p:cNvSpPr>
          <p:nvPr>
            <p:ph type="subTitle" idx="1"/>
          </p:nvPr>
        </p:nvSpPr>
        <p:spPr/>
        <p:txBody>
          <a:bodyPr>
            <a:normAutofit/>
          </a:bodyPr>
          <a:lstStyle/>
          <a:p>
            <a:pPr eaLnBrk="1" hangingPunct="1">
              <a:buFont typeface="Wingdings" charset="2"/>
              <a:buNone/>
            </a:pPr>
            <a:endParaRPr lang="en-US">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t"/>
          <a:lstStyle/>
          <a:p>
            <a:pPr eaLnBrk="1" hangingPunct="1"/>
            <a:r>
              <a:rPr lang="en-US">
                <a:ea typeface="ＭＳ Ｐゴシック" charset="-128"/>
                <a:cs typeface="ＭＳ Ｐゴシック" charset="-128"/>
              </a:rPr>
              <a:t>Depression: A Case Study</a:t>
            </a:r>
          </a:p>
        </p:txBody>
      </p:sp>
      <p:sp>
        <p:nvSpPr>
          <p:cNvPr id="26627" name="Rectangle 3"/>
          <p:cNvSpPr>
            <a:spLocks noGrp="1" noChangeArrowheads="1"/>
          </p:cNvSpPr>
          <p:nvPr>
            <p:ph type="body" idx="1"/>
          </p:nvPr>
        </p:nvSpPr>
        <p:spPr/>
        <p:txBody>
          <a:bodyPr/>
          <a:lstStyle/>
          <a:p>
            <a:pPr eaLnBrk="1" hangingPunct="1"/>
            <a:r>
              <a:rPr lang="en-US" sz="2800">
                <a:ea typeface="ＭＳ Ｐゴシック" charset="-128"/>
                <a:cs typeface="ＭＳ Ｐゴシック" charset="-128"/>
              </a:rPr>
              <a:t>36 year old professional woman</a:t>
            </a:r>
          </a:p>
          <a:p>
            <a:pPr eaLnBrk="1" hangingPunct="1"/>
            <a:r>
              <a:rPr lang="en-US" sz="2800">
                <a:ea typeface="ＭＳ Ｐゴシック" charset="-128"/>
                <a:cs typeface="ＭＳ Ｐゴシック" charset="-128"/>
              </a:rPr>
              <a:t>A decade of depression</a:t>
            </a:r>
          </a:p>
          <a:p>
            <a:pPr eaLnBrk="1" hangingPunct="1"/>
            <a:r>
              <a:rPr lang="en-US" sz="2800">
                <a:ea typeface="ＭＳ Ｐゴシック" charset="-128"/>
                <a:cs typeface="ＭＳ Ｐゴシック" charset="-128"/>
              </a:rPr>
              <a:t>Fatigue, weight gain, and fibromyalgia</a:t>
            </a:r>
          </a:p>
          <a:p>
            <a:pPr eaLnBrk="1" hangingPunct="1"/>
            <a:r>
              <a:rPr lang="en-US" sz="2800">
                <a:ea typeface="ＭＳ Ｐゴシック" charset="-128"/>
                <a:cs typeface="ＭＳ Ｐゴシック" charset="-128"/>
              </a:rPr>
              <a:t>Severe PMS and FCBD</a:t>
            </a:r>
          </a:p>
          <a:p>
            <a:pPr eaLnBrk="1" hangingPunct="1"/>
            <a:r>
              <a:rPr lang="en-US" sz="2800">
                <a:ea typeface="ＭＳ Ｐゴシック" charset="-128"/>
                <a:cs typeface="ＭＳ Ｐゴシック" charset="-128"/>
              </a:rPr>
              <a:t>Tried Prozac and OCP without benefit</a:t>
            </a:r>
          </a:p>
          <a:p>
            <a:pPr eaLnBrk="1" hangingPunct="1"/>
            <a:r>
              <a:rPr lang="en-US" sz="2800">
                <a:ea typeface="ＭＳ Ｐゴシック" charset="-128"/>
                <a:cs typeface="ＭＳ Ｐゴシック" charset="-128"/>
              </a:rPr>
              <a:t>Sugar addict</a:t>
            </a:r>
          </a:p>
          <a:p>
            <a:pPr eaLnBrk="1" hangingPunct="1"/>
            <a:r>
              <a:rPr lang="en-US" sz="2800">
                <a:ea typeface="ＭＳ Ｐゴシック" charset="-128"/>
                <a:cs typeface="ＭＳ Ｐゴシック" charset="-128"/>
              </a:rPr>
              <a:t>Frequent antibiotics, sinus and yeast infections</a:t>
            </a:r>
          </a:p>
          <a:p>
            <a:pPr eaLnBrk="1" hangingPunct="1"/>
            <a:r>
              <a:rPr lang="en-US" sz="2800">
                <a:ea typeface="ＭＳ Ｐゴシック" charset="-128"/>
                <a:cs typeface="ＭＳ Ｐゴシック" charset="-128"/>
              </a:rPr>
              <a:t>Dry skin, soft nails and thinning hair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chor="t"/>
          <a:lstStyle/>
          <a:p>
            <a:pPr eaLnBrk="1" hangingPunct="1"/>
            <a:r>
              <a:rPr lang="en-US">
                <a:ea typeface="ＭＳ Ｐゴシック" charset="-128"/>
                <a:cs typeface="ＭＳ Ｐゴシック" charset="-128"/>
              </a:rPr>
              <a:t>Lab Testing</a:t>
            </a:r>
          </a:p>
        </p:txBody>
      </p:sp>
      <p:sp>
        <p:nvSpPr>
          <p:cNvPr id="28675" name="Rectangle 3"/>
          <p:cNvSpPr>
            <a:spLocks noGrp="1" noChangeArrowheads="1"/>
          </p:cNvSpPr>
          <p:nvPr>
            <p:ph type="body" idx="1"/>
          </p:nvPr>
        </p:nvSpPr>
        <p:spPr/>
        <p:txBody>
          <a:bodyPr/>
          <a:lstStyle/>
          <a:p>
            <a:pPr eaLnBrk="1" hangingPunct="1"/>
            <a:r>
              <a:rPr lang="en-US">
                <a:ea typeface="ＭＳ Ｐゴシック" charset="-128"/>
                <a:cs typeface="ＭＳ Ｐゴシック" charset="-128"/>
              </a:rPr>
              <a:t>High hs-CRP 4.3</a:t>
            </a:r>
          </a:p>
          <a:p>
            <a:pPr eaLnBrk="1" hangingPunct="1"/>
            <a:r>
              <a:rPr lang="en-US">
                <a:ea typeface="ＭＳ Ｐゴシック" charset="-128"/>
                <a:cs typeface="ＭＳ Ｐゴシック" charset="-128"/>
              </a:rPr>
              <a:t>High lymphocytes, low neutrophils (yeast)</a:t>
            </a:r>
          </a:p>
          <a:p>
            <a:pPr eaLnBrk="1" hangingPunct="1"/>
            <a:r>
              <a:rPr lang="en-US">
                <a:ea typeface="ＭＳ Ｐゴシック" charset="-128"/>
                <a:cs typeface="ＭＳ Ｐゴシック" charset="-128"/>
              </a:rPr>
              <a:t>Folate and B6 deficient</a:t>
            </a:r>
          </a:p>
          <a:p>
            <a:pPr eaLnBrk="1" hangingPunct="1"/>
            <a:r>
              <a:rPr lang="en-US">
                <a:ea typeface="ＭＳ Ｐゴシック" charset="-128"/>
                <a:cs typeface="ＭＳ Ｐゴシック" charset="-128"/>
              </a:rPr>
              <a:t>Borderline thyroid function and elevated auto-antibodies</a:t>
            </a:r>
          </a:p>
          <a:p>
            <a:pPr eaLnBrk="1" hangingPunct="1"/>
            <a:r>
              <a:rPr lang="en-US">
                <a:ea typeface="ＭＳ Ｐゴシック" charset="-128"/>
                <a:cs typeface="ＭＳ Ｐゴシック" charset="-128"/>
              </a:rPr>
              <a:t>Mercury toxic - 260 (nl &lt; 3)</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t"/>
          <a:lstStyle/>
          <a:p>
            <a:pPr eaLnBrk="1" hangingPunct="1"/>
            <a:r>
              <a:rPr lang="en-US">
                <a:ea typeface="ＭＳ Ｐゴシック" charset="-128"/>
                <a:cs typeface="ＭＳ Ｐゴシック" charset="-128"/>
              </a:rPr>
              <a:t>Comprehensive Treatment</a:t>
            </a:r>
          </a:p>
        </p:txBody>
      </p:sp>
      <p:sp>
        <p:nvSpPr>
          <p:cNvPr id="235523" name="Rectangle 3"/>
          <p:cNvSpPr>
            <a:spLocks noGrp="1" noChangeArrowheads="1"/>
          </p:cNvSpPr>
          <p:nvPr>
            <p:ph type="body" idx="1"/>
          </p:nvPr>
        </p:nvSpPr>
        <p:spPr/>
        <p:txBody>
          <a:bodyPr>
            <a:normAutofit/>
          </a:bodyPr>
          <a:lstStyle/>
          <a:p>
            <a:pPr eaLnBrk="1" hangingPunct="1">
              <a:lnSpc>
                <a:spcPct val="90000"/>
              </a:lnSpc>
            </a:pPr>
            <a:r>
              <a:rPr lang="en-US" sz="2400">
                <a:ea typeface="ＭＳ Ｐゴシック" charset="-128"/>
                <a:cs typeface="ＭＳ Ｐゴシック" charset="-128"/>
              </a:rPr>
              <a:t>Antifungals</a:t>
            </a:r>
          </a:p>
          <a:p>
            <a:pPr eaLnBrk="1" hangingPunct="1">
              <a:lnSpc>
                <a:spcPct val="90000"/>
              </a:lnSpc>
            </a:pPr>
            <a:r>
              <a:rPr lang="en-US" sz="2400">
                <a:ea typeface="ＭＳ Ｐゴシック" charset="-128"/>
                <a:cs typeface="ＭＳ Ｐゴシック" charset="-128"/>
              </a:rPr>
              <a:t>Sinus irrigation</a:t>
            </a:r>
          </a:p>
          <a:p>
            <a:pPr eaLnBrk="1" hangingPunct="1">
              <a:lnSpc>
                <a:spcPct val="90000"/>
              </a:lnSpc>
            </a:pPr>
            <a:r>
              <a:rPr lang="en-US" sz="2400">
                <a:ea typeface="ＭＳ Ｐゴシック" charset="-128"/>
                <a:cs typeface="ＭＳ Ｐゴシック" charset="-128"/>
              </a:rPr>
              <a:t>Nutrients and Herbs</a:t>
            </a:r>
          </a:p>
          <a:p>
            <a:pPr lvl="1" eaLnBrk="1" hangingPunct="1">
              <a:lnSpc>
                <a:spcPct val="80000"/>
              </a:lnSpc>
            </a:pPr>
            <a:r>
              <a:rPr lang="en-US" sz="2400"/>
              <a:t>Mg, B6, folate</a:t>
            </a:r>
          </a:p>
          <a:p>
            <a:pPr lvl="1" eaLnBrk="1" hangingPunct="1">
              <a:lnSpc>
                <a:spcPct val="80000"/>
              </a:lnSpc>
            </a:pPr>
            <a:r>
              <a:rPr lang="en-US" sz="2400"/>
              <a:t>EFA and evening primrose oil</a:t>
            </a:r>
          </a:p>
          <a:p>
            <a:pPr lvl="1" eaLnBrk="1" hangingPunct="1">
              <a:lnSpc>
                <a:spcPct val="80000"/>
              </a:lnSpc>
            </a:pPr>
            <a:r>
              <a:rPr lang="en-US" sz="2400"/>
              <a:t>Herbs for PMS</a:t>
            </a:r>
          </a:p>
          <a:p>
            <a:pPr eaLnBrk="1" hangingPunct="1">
              <a:lnSpc>
                <a:spcPct val="90000"/>
              </a:lnSpc>
            </a:pPr>
            <a:r>
              <a:rPr lang="en-US" sz="2400">
                <a:ea typeface="ＭＳ Ｐゴシック" charset="-128"/>
                <a:cs typeface="ＭＳ Ｐゴシック" charset="-128"/>
              </a:rPr>
              <a:t>Hg Treatment - methylation, sulfation, amalgam removal, DMSA</a:t>
            </a:r>
          </a:p>
          <a:p>
            <a:pPr eaLnBrk="1" hangingPunct="1">
              <a:lnSpc>
                <a:spcPct val="90000"/>
              </a:lnSpc>
            </a:pPr>
            <a:r>
              <a:rPr lang="en-US" sz="2400">
                <a:ea typeface="ＭＳ Ｐゴシック" charset="-128"/>
                <a:cs typeface="ＭＳ Ｐゴシック" charset="-128"/>
              </a:rPr>
              <a:t>Reduction of Hg from 260 to 150 to 27 to 10</a:t>
            </a:r>
          </a:p>
          <a:p>
            <a:pPr eaLnBrk="1" hangingPunct="1">
              <a:lnSpc>
                <a:spcPct val="90000"/>
              </a:lnSpc>
            </a:pPr>
            <a:r>
              <a:rPr lang="en-US" sz="2400">
                <a:ea typeface="ＭＳ Ｐゴシック" charset="-128"/>
                <a:cs typeface="ＭＳ Ｐゴシック" charset="-128"/>
              </a:rPr>
              <a:t>Resolution of depression, fatigue, FMS and lost 42 lbs without trying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649608"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3" descr="2172.pdf"/>
          <p:cNvPicPr>
            <a:picLocks noChangeAspect="1"/>
          </p:cNvPicPr>
          <p:nvPr/>
        </p:nvPicPr>
        <p:blipFill>
          <a:blip r:embed="rId3"/>
          <a:srcRect/>
          <a:stretch>
            <a:fillRect/>
          </a:stretch>
        </p:blipFill>
        <p:spPr bwMode="auto">
          <a:xfrm>
            <a:off x="1922463" y="0"/>
            <a:ext cx="5299075" cy="6858000"/>
          </a:xfrm>
          <a:prstGeom prst="rect">
            <a:avLst/>
          </a:prstGeom>
          <a:solidFill>
            <a:schemeClr val="tx1"/>
          </a:solidFill>
          <a:ln w="9525">
            <a:noFill/>
            <a:miter lim="800000"/>
            <a:headEnd/>
            <a:tailEnd/>
          </a:ln>
        </p:spPr>
      </p:pic>
      <p:sp>
        <p:nvSpPr>
          <p:cNvPr id="5" name="TextBox 4"/>
          <p:cNvSpPr txBox="1">
            <a:spLocks noChangeArrowheads="1"/>
          </p:cNvSpPr>
          <p:nvPr/>
        </p:nvSpPr>
        <p:spPr bwMode="auto">
          <a:xfrm>
            <a:off x="1922463" y="2590800"/>
            <a:ext cx="5316537" cy="1815882"/>
          </a:xfrm>
          <a:prstGeom prst="rect">
            <a:avLst/>
          </a:prstGeom>
          <a:solidFill>
            <a:schemeClr val="tx1"/>
          </a:solidFill>
          <a:ln w="9525">
            <a:solidFill>
              <a:schemeClr val="bg1"/>
            </a:solidFill>
            <a:miter lim="800000"/>
            <a:headEnd/>
            <a:tailEnd/>
          </a:ln>
          <a:effectLst>
            <a:outerShdw dist="38100" dir="2700000" algn="tl" rotWithShape="0">
              <a:srgbClr val="808080">
                <a:alpha val="42999"/>
              </a:srgbClr>
            </a:outerShdw>
          </a:effectLst>
        </p:spPr>
        <p:txBody>
          <a:bodyPr wrap="square">
            <a:prstTxWarp prst="textNoShape">
              <a:avLst/>
            </a:prstTxWarp>
            <a:spAutoFit/>
          </a:bodyPr>
          <a:lstStyle/>
          <a:p>
            <a:r>
              <a:rPr lang="en-US" b="1" dirty="0">
                <a:solidFill>
                  <a:srgbClr val="000000"/>
                </a:solidFill>
              </a:rPr>
              <a:t>The concept of dementia is obsolete. It combines categorical misclassification with etiologic imprecision.</a:t>
            </a:r>
          </a:p>
          <a:p>
            <a:endParaRPr lang="en-US" dirty="0">
              <a:solidFill>
                <a:srgbClr val="000000"/>
              </a:solidFill>
            </a:endParaRPr>
          </a:p>
          <a:p>
            <a:r>
              <a:rPr lang="en-US" sz="1600" dirty="0">
                <a:solidFill>
                  <a:srgbClr val="000000"/>
                </a:solidFill>
              </a:rPr>
              <a:t>JAMA, November 12, 2008—</a:t>
            </a:r>
            <a:r>
              <a:rPr lang="en-US" sz="1600" dirty="0" err="1">
                <a:solidFill>
                  <a:srgbClr val="000000"/>
                </a:solidFill>
              </a:rPr>
              <a:t>Vol</a:t>
            </a:r>
            <a:r>
              <a:rPr lang="en-US" sz="1600" dirty="0">
                <a:solidFill>
                  <a:srgbClr val="000000"/>
                </a:solidFill>
              </a:rPr>
              <a:t> 300, No. 18</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1" descr="Dementia Myth.pdf"/>
          <p:cNvPicPr>
            <a:picLocks noChangeAspect="1"/>
          </p:cNvPicPr>
          <p:nvPr/>
        </p:nvPicPr>
        <p:blipFill>
          <a:blip r:embed="rId2"/>
          <a:srcRect/>
          <a:stretch>
            <a:fillRect/>
          </a:stretch>
        </p:blipFill>
        <p:spPr bwMode="auto">
          <a:xfrm>
            <a:off x="1981200" y="0"/>
            <a:ext cx="5124450" cy="68580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chor="t"/>
          <a:lstStyle/>
          <a:p>
            <a:pPr eaLnBrk="1" hangingPunct="1"/>
            <a:r>
              <a:rPr lang="en-US" smtClean="0">
                <a:ea typeface="ＭＳ Ｐゴシック" charset="-128"/>
                <a:cs typeface="ＭＳ Ｐゴシック" charset="-128"/>
              </a:rPr>
              <a:t>Does Dementia Exist?</a:t>
            </a:r>
          </a:p>
        </p:txBody>
      </p:sp>
      <p:sp>
        <p:nvSpPr>
          <p:cNvPr id="43011" name="Content Placeholder 2"/>
          <p:cNvSpPr>
            <a:spLocks noGrp="1"/>
          </p:cNvSpPr>
          <p:nvPr>
            <p:ph idx="1"/>
          </p:nvPr>
        </p:nvSpPr>
        <p:spPr/>
        <p:txBody>
          <a:bodyPr/>
          <a:lstStyle/>
          <a:p>
            <a:pPr eaLnBrk="1" hangingPunct="1"/>
            <a:r>
              <a:rPr lang="en-US" smtClean="0">
                <a:ea typeface="ＭＳ Ｐゴシック" charset="-128"/>
                <a:cs typeface="ＭＳ Ｐゴシック" charset="-128"/>
              </a:rPr>
              <a:t>70 year old man with recent dx dementia</a:t>
            </a:r>
          </a:p>
          <a:p>
            <a:pPr eaLnBrk="1" hangingPunct="1"/>
            <a:r>
              <a:rPr lang="en-US" smtClean="0">
                <a:ea typeface="ＭＳ Ｐゴシック" charset="-128"/>
                <a:cs typeface="ＭＳ Ｐゴシック" charset="-128"/>
              </a:rPr>
              <a:t>Genetic predisposition: ApoE 4, MTHFR, GSTM1 absent, CETP</a:t>
            </a:r>
          </a:p>
          <a:p>
            <a:pPr eaLnBrk="1" hangingPunct="1"/>
            <a:r>
              <a:rPr lang="en-US" smtClean="0">
                <a:ea typeface="ＭＳ Ｐゴシック" charset="-128"/>
                <a:cs typeface="ＭＳ Ｐゴシック" charset="-128"/>
              </a:rPr>
              <a:t>Phenotype: hyperlipidemia, insulin resistance, hyperhomocysteinemia, low glutathione</a:t>
            </a:r>
          </a:p>
          <a:p>
            <a:pPr eaLnBrk="1" hangingPunct="1"/>
            <a:r>
              <a:rPr lang="en-US" smtClean="0">
                <a:ea typeface="ＭＳ Ｐゴシック" charset="-128"/>
                <a:cs typeface="ＭＳ Ｐゴシック" charset="-128"/>
              </a:rPr>
              <a:t>Elevated Hg 350 (nl &lt; 3 micrograms/gr Cr)</a:t>
            </a:r>
          </a:p>
          <a:p>
            <a:pPr eaLnBrk="1" hangingPunct="1"/>
            <a:r>
              <a:rPr lang="en-US" smtClean="0">
                <a:ea typeface="ＭＳ Ｐゴシック" charset="-128"/>
                <a:cs typeface="ＭＳ Ｐゴシック" charset="-128"/>
              </a:rPr>
              <a:t>30 yr history irritable bowel syndrome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ApoE-Hg"/>
          <p:cNvPicPr>
            <a:picLocks noChangeAspect="1" noChangeArrowheads="1"/>
          </p:cNvPicPr>
          <p:nvPr/>
        </p:nvPicPr>
        <p:blipFill>
          <a:blip r:embed="rId3"/>
          <a:srcRect/>
          <a:stretch>
            <a:fillRect/>
          </a:stretch>
        </p:blipFill>
        <p:spPr bwMode="auto">
          <a:xfrm>
            <a:off x="1676400" y="152400"/>
            <a:ext cx="4533900" cy="6416675"/>
          </a:xfrm>
          <a:prstGeom prst="rect">
            <a:avLst/>
          </a:prstGeom>
          <a:solidFill>
            <a:schemeClr val="tx1"/>
          </a:solidFill>
          <a:ln w="9525">
            <a:noFill/>
            <a:miter lim="800000"/>
            <a:headEnd/>
            <a:tailEnd/>
          </a:ln>
        </p:spPr>
      </p:pic>
      <p:sp>
        <p:nvSpPr>
          <p:cNvPr id="854019" name="Text Box 3"/>
          <p:cNvSpPr txBox="1">
            <a:spLocks noChangeArrowheads="1"/>
          </p:cNvSpPr>
          <p:nvPr/>
        </p:nvSpPr>
        <p:spPr bwMode="auto">
          <a:xfrm>
            <a:off x="1066800" y="2895600"/>
            <a:ext cx="6019800" cy="2308324"/>
          </a:xfrm>
          <a:prstGeom prst="rect">
            <a:avLst/>
          </a:prstGeom>
          <a:solidFill>
            <a:schemeClr val="tx1"/>
          </a:solidFill>
          <a:ln w="9525">
            <a:solidFill>
              <a:schemeClr val="bg1"/>
            </a:solid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spcBef>
                <a:spcPct val="50000"/>
              </a:spcBef>
            </a:pPr>
            <a:r>
              <a:rPr lang="en-US">
                <a:solidFill>
                  <a:srgbClr val="000000"/>
                </a:solidFill>
                <a:latin typeface="Garamond" charset="0"/>
              </a:rPr>
              <a:t>DMPS urine Hg challenge appears to be a simple, inexpensive procedure that provides objective confirmatory evidence. An opportunity could now exist for primary health practitioners to help identify those at greater risk and possibly forestall subsequent neurological deterioration.</a:t>
            </a:r>
            <a:endParaRPr lang="en-US">
              <a:solidFill>
                <a:srgbClr val="000000"/>
              </a:solidFill>
              <a:latin typeface="Calibri"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chor="t"/>
          <a:lstStyle/>
          <a:p>
            <a:pPr eaLnBrk="1" hangingPunct="1"/>
            <a:r>
              <a:rPr lang="en-US" smtClean="0">
                <a:ea typeface="ＭＳ Ｐゴシック" charset="-128"/>
                <a:cs typeface="ＭＳ Ｐゴシック" charset="-128"/>
              </a:rPr>
              <a:t>Treatment</a:t>
            </a:r>
          </a:p>
        </p:txBody>
      </p:sp>
      <p:sp>
        <p:nvSpPr>
          <p:cNvPr id="206851" name="Content Placeholder 2"/>
          <p:cNvSpPr>
            <a:spLocks noGrp="1"/>
          </p:cNvSpPr>
          <p:nvPr>
            <p:ph idx="1"/>
          </p:nvPr>
        </p:nvSpPr>
        <p:spPr/>
        <p:txBody>
          <a:bodyPr>
            <a:normAutofit lnSpcReduction="10000"/>
          </a:bodyPr>
          <a:lstStyle/>
          <a:p>
            <a:pPr eaLnBrk="1" hangingPunct="1"/>
            <a:r>
              <a:rPr lang="en-US" sz="2600" smtClean="0">
                <a:ea typeface="ＭＳ Ｐゴシック" charset="-128"/>
                <a:cs typeface="ＭＳ Ｐゴシック" charset="-128"/>
              </a:rPr>
              <a:t>Remove toxic triggers: diet, food allergens, dysbiosis, Hg</a:t>
            </a:r>
          </a:p>
          <a:p>
            <a:pPr eaLnBrk="1" hangingPunct="1"/>
            <a:r>
              <a:rPr lang="en-US" sz="2600" smtClean="0">
                <a:ea typeface="ＭＳ Ｐゴシック" charset="-128"/>
                <a:cs typeface="ＭＳ Ｐゴシック" charset="-128"/>
              </a:rPr>
              <a:t>Small bowel overgrowth tx, probiotics</a:t>
            </a:r>
          </a:p>
          <a:p>
            <a:pPr eaLnBrk="1" hangingPunct="1"/>
            <a:r>
              <a:rPr lang="en-US" sz="2600" smtClean="0">
                <a:ea typeface="ＭＳ Ｐゴシック" charset="-128"/>
                <a:cs typeface="ＭＳ Ｐゴシック" charset="-128"/>
              </a:rPr>
              <a:t>Low glycemic load, anti-inflammatory allergen free diet</a:t>
            </a:r>
          </a:p>
          <a:p>
            <a:pPr eaLnBrk="1" hangingPunct="1"/>
            <a:r>
              <a:rPr lang="en-US" sz="2600" smtClean="0">
                <a:ea typeface="ＭＳ Ｐゴシック" charset="-128"/>
                <a:cs typeface="ＭＳ Ｐゴシック" charset="-128"/>
              </a:rPr>
              <a:t>Safe amalgam removal, DMSA and DMPS chelation</a:t>
            </a:r>
          </a:p>
          <a:p>
            <a:pPr eaLnBrk="1" hangingPunct="1"/>
            <a:r>
              <a:rPr lang="en-US" sz="2600" smtClean="0">
                <a:ea typeface="ＭＳ Ｐゴシック" charset="-128"/>
                <a:cs typeface="ＭＳ Ｐゴシック" charset="-128"/>
              </a:rPr>
              <a:t>Phytonutrients to increase GSH</a:t>
            </a:r>
          </a:p>
          <a:p>
            <a:pPr eaLnBrk="1" hangingPunct="1"/>
            <a:r>
              <a:rPr lang="en-US" sz="2600" smtClean="0">
                <a:ea typeface="ＭＳ Ｐゴシック" charset="-128"/>
                <a:cs typeface="ＭＳ Ｐゴシック" charset="-128"/>
              </a:rPr>
              <a:t>Essential fatty acids </a:t>
            </a:r>
          </a:p>
          <a:p>
            <a:pPr eaLnBrk="1" hangingPunct="1"/>
            <a:r>
              <a:rPr lang="en-US" sz="2600" smtClean="0">
                <a:ea typeface="ＭＳ Ｐゴシック" charset="-128"/>
                <a:cs typeface="ＭＳ Ｐゴシック" charset="-128"/>
              </a:rPr>
              <a:t>Detox Minerals: Zn, Se</a:t>
            </a:r>
          </a:p>
          <a:p>
            <a:pPr eaLnBrk="1" hangingPunct="1"/>
            <a:r>
              <a:rPr lang="en-US" sz="2600" smtClean="0">
                <a:ea typeface="ＭＳ Ｐゴシック" charset="-128"/>
                <a:cs typeface="ＭＳ Ｐゴシック" charset="-128"/>
              </a:rPr>
              <a:t>Methylation support: 5-MF, MeCbl, B6</a:t>
            </a:r>
          </a:p>
          <a:p>
            <a:pPr eaLnBrk="1" hangingPunct="1"/>
            <a:r>
              <a:rPr lang="en-US" sz="2600" smtClean="0">
                <a:ea typeface="ＭＳ Ｐゴシック" charset="-128"/>
                <a:cs typeface="ＭＳ Ｐゴシック" charset="-128"/>
              </a:rPr>
              <a:t>RESULTS: Recovery from “dementia” stable at 3 years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2530" name="Picture 1" descr="earth.jp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useBgFill="1">
        <p:nvSpPr>
          <p:cNvPr id="22531" name="TextBox 4"/>
          <p:cNvSpPr txBox="1">
            <a:spLocks noChangeArrowheads="1"/>
          </p:cNvSpPr>
          <p:nvPr/>
        </p:nvSpPr>
        <p:spPr bwMode="auto">
          <a:xfrm>
            <a:off x="8521700" y="1943100"/>
            <a:ext cx="184150" cy="461963"/>
          </a:xfrm>
          <a:prstGeom prst="rect">
            <a:avLst/>
          </a:prstGeom>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0"/>
            <a:ext cx="6760028"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ea typeface="ＭＳ Ｐゴシック" charset="-128"/>
                <a:cs typeface="ＭＳ Ｐゴシック" charset="-128"/>
              </a:rPr>
              <a:t>Genetic Susceptibility: SNP’s</a:t>
            </a:r>
          </a:p>
        </p:txBody>
      </p:sp>
      <p:sp>
        <p:nvSpPr>
          <p:cNvPr id="45059" name="Content Placeholder 2"/>
          <p:cNvSpPr>
            <a:spLocks noGrp="1"/>
          </p:cNvSpPr>
          <p:nvPr>
            <p:ph idx="1"/>
          </p:nvPr>
        </p:nvSpPr>
        <p:spPr/>
        <p:txBody>
          <a:bodyPr/>
          <a:lstStyle/>
          <a:p>
            <a:pPr eaLnBrk="1" hangingPunct="1">
              <a:lnSpc>
                <a:spcPct val="90000"/>
              </a:lnSpc>
            </a:pPr>
            <a:r>
              <a:rPr lang="en-US" smtClean="0">
                <a:ea typeface="ＭＳ Ｐゴシック" charset="-128"/>
                <a:cs typeface="ＭＳ Ｐゴシック" charset="-128"/>
              </a:rPr>
              <a:t>Impaired Methylation</a:t>
            </a:r>
          </a:p>
          <a:p>
            <a:pPr lvl="1" eaLnBrk="1" hangingPunct="1">
              <a:lnSpc>
                <a:spcPct val="90000"/>
              </a:lnSpc>
            </a:pPr>
            <a:r>
              <a:rPr lang="en-US" smtClean="0"/>
              <a:t>MTHFR (Methylenetetrahydrofolate reductase)</a:t>
            </a:r>
          </a:p>
          <a:p>
            <a:pPr lvl="1" eaLnBrk="1" hangingPunct="1">
              <a:lnSpc>
                <a:spcPct val="90000"/>
              </a:lnSpc>
            </a:pPr>
            <a:r>
              <a:rPr lang="en-US" smtClean="0"/>
              <a:t>MS  (methionine synthase)</a:t>
            </a:r>
          </a:p>
          <a:p>
            <a:pPr lvl="1" eaLnBrk="1" hangingPunct="1">
              <a:lnSpc>
                <a:spcPct val="90000"/>
              </a:lnSpc>
            </a:pPr>
            <a:r>
              <a:rPr lang="en-US" smtClean="0"/>
              <a:t>COMT (catechol-O-methyltransferase)</a:t>
            </a:r>
          </a:p>
          <a:p>
            <a:pPr lvl="1" eaLnBrk="1" hangingPunct="1">
              <a:lnSpc>
                <a:spcPct val="90000"/>
              </a:lnSpc>
            </a:pPr>
            <a:r>
              <a:rPr lang="en-US" smtClean="0"/>
              <a:t>Methyl-transferrases</a:t>
            </a:r>
          </a:p>
          <a:p>
            <a:pPr eaLnBrk="1" hangingPunct="1">
              <a:lnSpc>
                <a:spcPct val="90000"/>
              </a:lnSpc>
            </a:pPr>
            <a:r>
              <a:rPr lang="en-US" smtClean="0">
                <a:ea typeface="ＭＳ Ｐゴシック" charset="-128"/>
                <a:cs typeface="ＭＳ Ｐゴシック" charset="-128"/>
              </a:rPr>
              <a:t>Impaired Sulfation SNP’s</a:t>
            </a:r>
          </a:p>
          <a:p>
            <a:pPr lvl="1" eaLnBrk="1" hangingPunct="1">
              <a:lnSpc>
                <a:spcPct val="90000"/>
              </a:lnSpc>
            </a:pPr>
            <a:r>
              <a:rPr lang="en-US" smtClean="0"/>
              <a:t>GSTM1, GSTP1 (glutathione transferases)</a:t>
            </a:r>
          </a:p>
          <a:p>
            <a:pPr lvl="1" eaLnBrk="1" hangingPunct="1">
              <a:lnSpc>
                <a:spcPct val="90000"/>
              </a:lnSpc>
            </a:pPr>
            <a:r>
              <a:rPr lang="en-US" smtClean="0"/>
              <a:t>Apo E 4 (apolipoprotein E 4)</a:t>
            </a:r>
          </a:p>
          <a:p>
            <a:pPr eaLnBrk="1" hangingPunct="1">
              <a:lnSpc>
                <a:spcPct val="90000"/>
              </a:lnSpc>
            </a:pPr>
            <a:r>
              <a:rPr lang="en-US" smtClean="0">
                <a:ea typeface="ＭＳ Ｐゴシック" charset="-128"/>
                <a:cs typeface="ＭＳ Ｐゴシック" charset="-128"/>
              </a:rPr>
              <a:t>Impaired Metallothionein Function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ea typeface="ＭＳ Ｐゴシック" charset="-128"/>
                <a:cs typeface="ＭＳ Ｐゴシック" charset="-128"/>
              </a:rPr>
              <a:t>Biology of Metal Toxicity</a:t>
            </a:r>
          </a:p>
        </p:txBody>
      </p:sp>
      <p:sp>
        <p:nvSpPr>
          <p:cNvPr id="3" name="Content Placeholder 2"/>
          <p:cNvSpPr>
            <a:spLocks noGrp="1"/>
          </p:cNvSpPr>
          <p:nvPr>
            <p:ph idx="1"/>
          </p:nvPr>
        </p:nvSpPr>
        <p:spPr/>
        <p:txBody>
          <a:bodyPr>
            <a:normAutofit/>
          </a:bodyPr>
          <a:lstStyle/>
          <a:p>
            <a:pPr eaLnBrk="1" hangingPunct="1">
              <a:lnSpc>
                <a:spcPct val="90000"/>
              </a:lnSpc>
            </a:pPr>
            <a:r>
              <a:rPr lang="en-US" sz="3000" smtClean="0">
                <a:ea typeface="ＭＳ Ｐゴシック" charset="-128"/>
                <a:cs typeface="ＭＳ Ｐゴシック" charset="-128"/>
              </a:rPr>
              <a:t>Enzyme disruption</a:t>
            </a:r>
          </a:p>
          <a:p>
            <a:pPr lvl="1" eaLnBrk="1" hangingPunct="1">
              <a:lnSpc>
                <a:spcPct val="90000"/>
              </a:lnSpc>
            </a:pPr>
            <a:r>
              <a:rPr lang="en-US" sz="2600" smtClean="0"/>
              <a:t>Irreversibly binds to sulfhdryl groups (SH) on enzymes (like MS and porphryins)</a:t>
            </a:r>
          </a:p>
          <a:p>
            <a:pPr lvl="1" eaLnBrk="1" hangingPunct="1">
              <a:lnSpc>
                <a:spcPct val="90000"/>
              </a:lnSpc>
            </a:pPr>
            <a:r>
              <a:rPr lang="en-US" sz="2600" smtClean="0"/>
              <a:t>Lowers glutathione</a:t>
            </a:r>
          </a:p>
          <a:p>
            <a:pPr eaLnBrk="1" hangingPunct="1">
              <a:lnSpc>
                <a:spcPct val="90000"/>
              </a:lnSpc>
            </a:pPr>
            <a:r>
              <a:rPr lang="en-US" sz="3000" smtClean="0">
                <a:ea typeface="ＭＳ Ｐゴシック" charset="-128"/>
                <a:cs typeface="ＭＳ Ｐゴシック" charset="-128"/>
              </a:rPr>
              <a:t>Direct cellular and neurotoxin</a:t>
            </a:r>
          </a:p>
          <a:p>
            <a:pPr lvl="1" eaLnBrk="1" hangingPunct="1">
              <a:lnSpc>
                <a:spcPct val="90000"/>
              </a:lnSpc>
            </a:pPr>
            <a:r>
              <a:rPr lang="en-US" sz="2600" smtClean="0"/>
              <a:t>Mitochondria toxin and increases oxidative stress</a:t>
            </a:r>
          </a:p>
          <a:p>
            <a:pPr lvl="1" eaLnBrk="1" hangingPunct="1">
              <a:lnSpc>
                <a:spcPct val="90000"/>
              </a:lnSpc>
            </a:pPr>
            <a:r>
              <a:rPr lang="en-US" sz="2600" smtClean="0"/>
              <a:t>Dose dependent</a:t>
            </a:r>
          </a:p>
          <a:p>
            <a:pPr eaLnBrk="1" hangingPunct="1">
              <a:lnSpc>
                <a:spcPct val="90000"/>
              </a:lnSpc>
            </a:pPr>
            <a:r>
              <a:rPr lang="en-US" sz="3000" smtClean="0">
                <a:ea typeface="ＭＳ Ｐゴシック" charset="-128"/>
                <a:cs typeface="ＭＳ Ｐゴシック" charset="-128"/>
              </a:rPr>
              <a:t>Immunotoxicity</a:t>
            </a:r>
          </a:p>
          <a:p>
            <a:pPr lvl="1" eaLnBrk="1" hangingPunct="1">
              <a:lnSpc>
                <a:spcPct val="90000"/>
              </a:lnSpc>
            </a:pPr>
            <a:r>
              <a:rPr lang="en-US" sz="2600" smtClean="0"/>
              <a:t>Low level toxicity – dose independent</a:t>
            </a:r>
          </a:p>
          <a:p>
            <a:pPr lvl="1" eaLnBrk="1" hangingPunct="1">
              <a:lnSpc>
                <a:spcPct val="90000"/>
              </a:lnSpc>
            </a:pPr>
            <a:r>
              <a:rPr lang="en-US" sz="2600" smtClean="0"/>
              <a:t>Autoimmunity</a:t>
            </a:r>
          </a:p>
          <a:p>
            <a:pPr lvl="1" eaLnBrk="1" hangingPunct="1">
              <a:lnSpc>
                <a:spcPct val="90000"/>
              </a:lnSpc>
            </a:pPr>
            <a:endParaRPr lang="en-US" sz="2600" smtClean="0"/>
          </a:p>
          <a:p>
            <a:pPr eaLnBrk="1" hangingPunct="1">
              <a:lnSpc>
                <a:spcPct val="90000"/>
              </a:lnSpc>
            </a:pPr>
            <a:endParaRPr lang="en-US" sz="30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eaLnBrk="1" hangingPunct="1"/>
            <a:r>
              <a:rPr lang="en-US" sz="4000">
                <a:ea typeface="ＭＳ Ｐゴシック" charset="-128"/>
                <a:cs typeface="ＭＳ Ｐゴシック" charset="-128"/>
              </a:rPr>
              <a:t>Neurochemistry of Mercury Poisoning</a:t>
            </a:r>
          </a:p>
        </p:txBody>
      </p:sp>
      <p:sp>
        <p:nvSpPr>
          <p:cNvPr id="381955" name="Rectangle 3"/>
          <p:cNvSpPr>
            <a:spLocks noGrp="1" noChangeArrowheads="1"/>
          </p:cNvSpPr>
          <p:nvPr>
            <p:ph type="body" idx="1"/>
          </p:nvPr>
        </p:nvSpPr>
        <p:spPr/>
        <p:txBody>
          <a:bodyPr/>
          <a:lstStyle/>
          <a:p>
            <a:pPr eaLnBrk="1" hangingPunct="1"/>
            <a:r>
              <a:rPr lang="en-US">
                <a:ea typeface="ＭＳ Ｐゴシック" charset="-128"/>
                <a:cs typeface="ＭＳ Ｐゴシック" charset="-128"/>
              </a:rPr>
              <a:t>Disrupts serotonin metabolism</a:t>
            </a:r>
          </a:p>
          <a:p>
            <a:pPr eaLnBrk="1" hangingPunct="1"/>
            <a:r>
              <a:rPr lang="en-US">
                <a:ea typeface="ＭＳ Ｐゴシック" charset="-128"/>
                <a:cs typeface="ＭＳ Ｐゴシック" charset="-128"/>
              </a:rPr>
              <a:t>Alters dopamine system</a:t>
            </a:r>
          </a:p>
          <a:p>
            <a:pPr eaLnBrk="1" hangingPunct="1"/>
            <a:r>
              <a:rPr lang="en-US">
                <a:ea typeface="ＭＳ Ｐゴシック" charset="-128"/>
                <a:cs typeface="ＭＳ Ｐゴシック" charset="-128"/>
              </a:rPr>
              <a:t>Increases glutamate</a:t>
            </a:r>
          </a:p>
          <a:p>
            <a:pPr eaLnBrk="1" hangingPunct="1"/>
            <a:r>
              <a:rPr lang="en-US">
                <a:ea typeface="ＭＳ Ｐゴシック" charset="-128"/>
                <a:cs typeface="ＭＳ Ｐゴシック" charset="-128"/>
              </a:rPr>
              <a:t>Poisons enzyme that degrades epinephrine</a:t>
            </a:r>
          </a:p>
          <a:p>
            <a:pPr eaLnBrk="1" hangingPunct="1"/>
            <a:r>
              <a:rPr lang="en-US">
                <a:ea typeface="ＭＳ Ｐゴシック" charset="-128"/>
                <a:cs typeface="ＭＳ Ｐゴシック" charset="-128"/>
              </a:rPr>
              <a:t>Decreases muscarinic (acetylcholine) binding density in hippocampus and cerebellum</a:t>
            </a:r>
          </a:p>
          <a:p>
            <a:pPr lvl="1"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 calcmode="lin" valueType="num">
                                      <p:cBhvr additive="base">
                                        <p:cTn id="7" dur="500" fill="hold"/>
                                        <p:tgtEl>
                                          <p:spTgt spid="3819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1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81955">
                                            <p:txEl>
                                              <p:pRg st="1" end="1"/>
                                            </p:txEl>
                                          </p:spTgt>
                                        </p:tgtEl>
                                        <p:attrNameLst>
                                          <p:attrName>style.visibility</p:attrName>
                                        </p:attrNameLst>
                                      </p:cBhvr>
                                      <p:to>
                                        <p:strVal val="visible"/>
                                      </p:to>
                                    </p:set>
                                    <p:anim calcmode="lin" valueType="num">
                                      <p:cBhvr additive="base">
                                        <p:cTn id="13" dur="500" fill="hold"/>
                                        <p:tgtEl>
                                          <p:spTgt spid="3819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1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81955">
                                            <p:txEl>
                                              <p:pRg st="2" end="2"/>
                                            </p:txEl>
                                          </p:spTgt>
                                        </p:tgtEl>
                                        <p:attrNameLst>
                                          <p:attrName>style.visibility</p:attrName>
                                        </p:attrNameLst>
                                      </p:cBhvr>
                                      <p:to>
                                        <p:strVal val="visible"/>
                                      </p:to>
                                    </p:set>
                                    <p:anim calcmode="lin" valueType="num">
                                      <p:cBhvr additive="base">
                                        <p:cTn id="19" dur="500" fill="hold"/>
                                        <p:tgtEl>
                                          <p:spTgt spid="3819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1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81955">
                                            <p:txEl>
                                              <p:pRg st="3" end="3"/>
                                            </p:txEl>
                                          </p:spTgt>
                                        </p:tgtEl>
                                        <p:attrNameLst>
                                          <p:attrName>style.visibility</p:attrName>
                                        </p:attrNameLst>
                                      </p:cBhvr>
                                      <p:to>
                                        <p:strVal val="visible"/>
                                      </p:to>
                                    </p:set>
                                    <p:anim calcmode="lin" valueType="num">
                                      <p:cBhvr additive="base">
                                        <p:cTn id="25" dur="500" fill="hold"/>
                                        <p:tgtEl>
                                          <p:spTgt spid="3819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1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81955">
                                            <p:txEl>
                                              <p:pRg st="4" end="4"/>
                                            </p:txEl>
                                          </p:spTgt>
                                        </p:tgtEl>
                                        <p:attrNameLst>
                                          <p:attrName>style.visibility</p:attrName>
                                        </p:attrNameLst>
                                      </p:cBhvr>
                                      <p:to>
                                        <p:strVal val="visible"/>
                                      </p:to>
                                    </p:set>
                                    <p:anim calcmode="lin" valueType="num">
                                      <p:cBhvr additive="base">
                                        <p:cTn id="31" dur="500" fill="hold"/>
                                        <p:tgtEl>
                                          <p:spTgt spid="3819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19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457200" y="685800"/>
            <a:ext cx="8229600" cy="1143000"/>
          </a:xfrm>
        </p:spPr>
        <p:txBody>
          <a:bodyPr>
            <a:normAutofit fontScale="90000"/>
          </a:bodyPr>
          <a:lstStyle/>
          <a:p>
            <a:pPr eaLnBrk="1" hangingPunct="1"/>
            <a:r>
              <a:rPr lang="en-US" sz="3600" smtClean="0">
                <a:ea typeface="ＭＳ Ｐゴシック" charset="-128"/>
                <a:cs typeface="ＭＳ Ｐゴシック" charset="-128"/>
              </a:rPr>
              <a:t>Impaired Metallothionein:</a:t>
            </a:r>
            <a:br>
              <a:rPr lang="en-US" sz="3600" smtClean="0">
                <a:ea typeface="ＭＳ Ｐゴシック" charset="-128"/>
                <a:cs typeface="ＭＳ Ｐゴシック" charset="-128"/>
              </a:rPr>
            </a:br>
            <a:r>
              <a:rPr lang="en-US" sz="3600" smtClean="0">
                <a:ea typeface="ＭＳ Ｐゴシック" charset="-128"/>
                <a:cs typeface="ＭＳ Ｐゴシック" charset="-128"/>
              </a:rPr>
              <a:t>Native Intracellular Metal Chelator</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48131" name="Rectangle 3"/>
          <p:cNvSpPr>
            <a:spLocks noGrp="1" noChangeArrowheads="1"/>
          </p:cNvSpPr>
          <p:nvPr>
            <p:ph type="body" idx="1"/>
          </p:nvPr>
        </p:nvSpPr>
        <p:spPr>
          <a:xfrm>
            <a:off x="457200" y="2057400"/>
            <a:ext cx="8229600" cy="4525963"/>
          </a:xfrm>
        </p:spPr>
        <p:txBody>
          <a:bodyPr/>
          <a:lstStyle/>
          <a:p>
            <a:pPr eaLnBrk="1" hangingPunct="1"/>
            <a:r>
              <a:rPr lang="en-US" smtClean="0">
                <a:ea typeface="ＭＳ Ｐゴシック" charset="-128"/>
                <a:cs typeface="ＭＳ Ｐゴシック" charset="-128"/>
              </a:rPr>
              <a:t>Inability to handle toxic metals</a:t>
            </a:r>
          </a:p>
          <a:p>
            <a:pPr eaLnBrk="1" hangingPunct="1"/>
            <a:r>
              <a:rPr lang="en-US" smtClean="0">
                <a:ea typeface="ＭＳ Ｐゴシック" charset="-128"/>
                <a:cs typeface="ＭＳ Ｐゴシック" charset="-128"/>
              </a:rPr>
              <a:t>Oxidative stress</a:t>
            </a:r>
          </a:p>
          <a:p>
            <a:pPr eaLnBrk="1" hangingPunct="1"/>
            <a:r>
              <a:rPr lang="en-US" smtClean="0">
                <a:ea typeface="ＭＳ Ｐゴシック" charset="-128"/>
                <a:cs typeface="ＭＳ Ｐゴシック" charset="-128"/>
              </a:rPr>
              <a:t>Decrease in reduced glutathione</a:t>
            </a:r>
          </a:p>
          <a:p>
            <a:pPr eaLnBrk="1" hangingPunct="1"/>
            <a:r>
              <a:rPr lang="en-US" smtClean="0">
                <a:ea typeface="ＭＳ Ｐゴシック" charset="-128"/>
                <a:cs typeface="ＭＳ Ｐゴシック" charset="-128"/>
              </a:rPr>
              <a:t>Pro-inflammatory state</a:t>
            </a:r>
          </a:p>
          <a:p>
            <a:pPr eaLnBrk="1" hangingPunct="1"/>
            <a:r>
              <a:rPr lang="en-US" smtClean="0">
                <a:ea typeface="ＭＳ Ｐゴシック" charset="-128"/>
                <a:cs typeface="ＭＳ Ｐゴシック" charset="-128"/>
              </a:rPr>
              <a:t>Zinc depletion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eaLnBrk="1" hangingPunct="1"/>
            <a:r>
              <a:rPr lang="en-US" sz="3600" smtClean="0">
                <a:ea typeface="ＭＳ Ｐゴシック" charset="-128"/>
                <a:cs typeface="ＭＳ Ｐゴシック" charset="-128"/>
              </a:rPr>
              <a:t>Biology of Detoxification:</a:t>
            </a:r>
            <a:br>
              <a:rPr lang="en-US" sz="3600" smtClean="0">
                <a:ea typeface="ＭＳ Ｐゴシック" charset="-128"/>
                <a:cs typeface="ＭＳ Ｐゴシック" charset="-128"/>
              </a:rPr>
            </a:br>
            <a:r>
              <a:rPr lang="en-US" sz="3600" smtClean="0">
                <a:ea typeface="ＭＳ Ｐゴシック" charset="-128"/>
                <a:cs typeface="ＭＳ Ｐゴシック" charset="-128"/>
              </a:rPr>
              <a:t>Genetics, Environment, Nutrients</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3" name="Content Placeholder 2"/>
          <p:cNvSpPr>
            <a:spLocks noGrp="1"/>
          </p:cNvSpPr>
          <p:nvPr>
            <p:ph type="subTitle" idx="1"/>
          </p:nvPr>
        </p:nvSpPr>
        <p:spPr>
          <a:xfrm>
            <a:off x="990600" y="3886200"/>
            <a:ext cx="7086600" cy="1752600"/>
          </a:xfrm>
        </p:spPr>
        <p:txBody>
          <a:bodyPr>
            <a:normAutofit lnSpcReduction="10000"/>
          </a:bodyPr>
          <a:lstStyle/>
          <a:p>
            <a:pPr eaLnBrk="1" hangingPunct="1"/>
            <a:r>
              <a:rPr lang="en-US" sz="3000" smtClean="0">
                <a:solidFill>
                  <a:srgbClr val="FFFFFF"/>
                </a:solidFill>
                <a:ea typeface="ＭＳ Ｐゴシック" charset="-128"/>
                <a:cs typeface="ＭＳ Ｐゴシック" charset="-128"/>
              </a:rPr>
              <a:t>The central role of </a:t>
            </a:r>
            <a:r>
              <a:rPr lang="en-US" sz="3000" smtClean="0">
                <a:solidFill>
                  <a:srgbClr val="FFFF00"/>
                </a:solidFill>
                <a:ea typeface="ＭＳ Ｐゴシック" charset="-128"/>
                <a:cs typeface="ＭＳ Ｐゴシック" charset="-128"/>
              </a:rPr>
              <a:t>methylation</a:t>
            </a:r>
            <a:r>
              <a:rPr lang="en-US" sz="3000" smtClean="0">
                <a:solidFill>
                  <a:srgbClr val="FFFFFF"/>
                </a:solidFill>
                <a:ea typeface="ＭＳ Ｐゴシック" charset="-128"/>
                <a:cs typeface="ＭＳ Ｐゴシック" charset="-128"/>
              </a:rPr>
              <a:t> and </a:t>
            </a:r>
            <a:r>
              <a:rPr lang="en-US" sz="3000" smtClean="0">
                <a:solidFill>
                  <a:srgbClr val="FFFF00"/>
                </a:solidFill>
                <a:ea typeface="ＭＳ Ｐゴシック" charset="-128"/>
                <a:cs typeface="ＭＳ Ｐゴシック" charset="-128"/>
              </a:rPr>
              <a:t>sulfation</a:t>
            </a:r>
            <a:r>
              <a:rPr lang="en-US" sz="3000" smtClean="0">
                <a:solidFill>
                  <a:srgbClr val="FFFFFF"/>
                </a:solidFill>
                <a:ea typeface="ＭＳ Ｐゴシック" charset="-128"/>
                <a:cs typeface="ＭＳ Ｐゴシック" charset="-128"/>
              </a:rPr>
              <a:t> in health and in diagnosis and treatment of chronic illness and metal toxicity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pPr eaLnBrk="1" hangingPunct="1"/>
            <a:r>
              <a:rPr lang="en-US" smtClean="0">
                <a:ea typeface="ＭＳ Ｐゴシック" charset="-128"/>
                <a:cs typeface="ＭＳ Ｐゴシック" charset="-128"/>
              </a:rPr>
              <a:t>Methylation/Sulfation Abnormalities</a:t>
            </a:r>
          </a:p>
        </p:txBody>
      </p:sp>
      <p:sp>
        <p:nvSpPr>
          <p:cNvPr id="333827" name="Rectangle 3"/>
          <p:cNvSpPr>
            <a:spLocks noGrp="1" noChangeArrowheads="1"/>
          </p:cNvSpPr>
          <p:nvPr>
            <p:ph type="subTitle" idx="1"/>
          </p:nvPr>
        </p:nvSpPr>
        <p:spPr/>
        <p:txBody>
          <a:bodyPr>
            <a:normAutofit/>
          </a:bodyPr>
          <a:lstStyle/>
          <a:p>
            <a:pPr eaLnBrk="1" hangingPunct="1"/>
            <a:endParaRPr lang="en-US">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Oval 3"/>
          <p:cNvSpPr>
            <a:spLocks noChangeArrowheads="1"/>
          </p:cNvSpPr>
          <p:nvPr/>
        </p:nvSpPr>
        <p:spPr bwMode="auto">
          <a:xfrm>
            <a:off x="4162425" y="4419600"/>
            <a:ext cx="1365250" cy="581025"/>
          </a:xfrm>
          <a:prstGeom prst="ellipse">
            <a:avLst/>
          </a:prstGeom>
          <a:solidFill>
            <a:srgbClr val="99FF66"/>
          </a:solidFill>
          <a:ln w="9525">
            <a:solidFill>
              <a:schemeClr val="tx1"/>
            </a:solidFill>
            <a:round/>
            <a:headEnd/>
            <a:tailEnd/>
          </a:ln>
        </p:spPr>
        <p:txBody>
          <a:bodyPr wrap="none" anchor="ctr">
            <a:prstTxWarp prst="textNoShape">
              <a:avLst/>
            </a:prstTxWarp>
          </a:bodyPr>
          <a:lstStyle/>
          <a:p>
            <a:pPr algn="ctr"/>
            <a:r>
              <a:rPr lang="en-US" sz="1400" b="1">
                <a:solidFill>
                  <a:schemeClr val="bg1"/>
                </a:solidFill>
                <a:latin typeface="Calibri" charset="0"/>
              </a:rPr>
              <a:t>Methionine</a:t>
            </a:r>
          </a:p>
          <a:p>
            <a:pPr algn="ctr"/>
            <a:r>
              <a:rPr lang="en-US" sz="1400" b="1">
                <a:solidFill>
                  <a:schemeClr val="bg1"/>
                </a:solidFill>
                <a:latin typeface="Calibri" charset="0"/>
              </a:rPr>
              <a:t>Synthase</a:t>
            </a:r>
          </a:p>
        </p:txBody>
      </p:sp>
      <p:sp>
        <p:nvSpPr>
          <p:cNvPr id="53251" name="Text Box 4"/>
          <p:cNvSpPr txBox="1">
            <a:spLocks noChangeArrowheads="1"/>
          </p:cNvSpPr>
          <p:nvPr/>
        </p:nvSpPr>
        <p:spPr bwMode="auto">
          <a:xfrm>
            <a:off x="5230813" y="3938588"/>
            <a:ext cx="573087" cy="369887"/>
          </a:xfrm>
          <a:prstGeom prst="rect">
            <a:avLst/>
          </a:prstGeom>
          <a:noFill/>
          <a:ln w="9525">
            <a:noFill/>
            <a:miter lim="800000"/>
            <a:headEnd/>
            <a:tailEnd/>
          </a:ln>
        </p:spPr>
        <p:txBody>
          <a:bodyPr wrap="none">
            <a:prstTxWarp prst="textNoShape">
              <a:avLst/>
            </a:prstTxWarp>
            <a:spAutoFit/>
          </a:bodyPr>
          <a:lstStyle/>
          <a:p>
            <a:r>
              <a:rPr lang="en-US" b="1">
                <a:latin typeface="Calibri" charset="0"/>
              </a:rPr>
              <a:t>HCY</a:t>
            </a:r>
          </a:p>
        </p:txBody>
      </p:sp>
      <p:sp>
        <p:nvSpPr>
          <p:cNvPr id="53252" name="Line 5"/>
          <p:cNvSpPr>
            <a:spLocks noChangeShapeType="1"/>
          </p:cNvSpPr>
          <p:nvPr/>
        </p:nvSpPr>
        <p:spPr bwMode="auto">
          <a:xfrm>
            <a:off x="5487988" y="4291013"/>
            <a:ext cx="0" cy="957262"/>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53" name="Text Box 6"/>
          <p:cNvSpPr txBox="1">
            <a:spLocks noChangeArrowheads="1"/>
          </p:cNvSpPr>
          <p:nvPr/>
        </p:nvSpPr>
        <p:spPr bwMode="auto">
          <a:xfrm>
            <a:off x="5205413" y="5260975"/>
            <a:ext cx="612775" cy="369888"/>
          </a:xfrm>
          <a:prstGeom prst="rect">
            <a:avLst/>
          </a:prstGeom>
          <a:noFill/>
          <a:ln w="9525">
            <a:noFill/>
            <a:miter lim="800000"/>
            <a:headEnd/>
            <a:tailEnd/>
          </a:ln>
        </p:spPr>
        <p:txBody>
          <a:bodyPr wrap="none">
            <a:prstTxWarp prst="textNoShape">
              <a:avLst/>
            </a:prstTxWarp>
            <a:spAutoFit/>
          </a:bodyPr>
          <a:lstStyle/>
          <a:p>
            <a:r>
              <a:rPr lang="en-US" b="1">
                <a:latin typeface="Calibri" charset="0"/>
              </a:rPr>
              <a:t>MET</a:t>
            </a:r>
          </a:p>
        </p:txBody>
      </p:sp>
      <p:sp>
        <p:nvSpPr>
          <p:cNvPr id="53254" name="Line 7"/>
          <p:cNvSpPr>
            <a:spLocks noChangeShapeType="1"/>
          </p:cNvSpPr>
          <p:nvPr/>
        </p:nvSpPr>
        <p:spPr bwMode="auto">
          <a:xfrm rot="-5400000">
            <a:off x="6291263" y="4959350"/>
            <a:ext cx="0" cy="962025"/>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55" name="Line 8"/>
          <p:cNvSpPr>
            <a:spLocks noChangeShapeType="1"/>
          </p:cNvSpPr>
          <p:nvPr/>
        </p:nvSpPr>
        <p:spPr bwMode="auto">
          <a:xfrm rot="5400000" flipH="1">
            <a:off x="6291263" y="3617912"/>
            <a:ext cx="0" cy="962025"/>
          </a:xfrm>
          <a:prstGeom prst="line">
            <a:avLst/>
          </a:prstGeom>
          <a:noFill/>
          <a:ln w="28575">
            <a:solidFill>
              <a:schemeClr val="tx1"/>
            </a:solidFill>
            <a:round/>
            <a:headEnd type="triangle" w="med" len="med"/>
            <a:tailEnd type="triangle" w="med" len="med"/>
          </a:ln>
        </p:spPr>
        <p:txBody>
          <a:bodyPr>
            <a:prstTxWarp prst="textNoShape">
              <a:avLst/>
            </a:prstTxWarp>
          </a:bodyPr>
          <a:lstStyle/>
          <a:p>
            <a:endParaRPr lang="en-US"/>
          </a:p>
        </p:txBody>
      </p:sp>
      <p:sp>
        <p:nvSpPr>
          <p:cNvPr id="53256" name="Line 9"/>
          <p:cNvSpPr>
            <a:spLocks noChangeShapeType="1"/>
          </p:cNvSpPr>
          <p:nvPr/>
        </p:nvSpPr>
        <p:spPr bwMode="auto">
          <a:xfrm>
            <a:off x="7091363" y="4291013"/>
            <a:ext cx="0" cy="957262"/>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53257" name="Text Box 10"/>
          <p:cNvSpPr txBox="1">
            <a:spLocks noChangeArrowheads="1"/>
          </p:cNvSpPr>
          <p:nvPr/>
        </p:nvSpPr>
        <p:spPr bwMode="auto">
          <a:xfrm>
            <a:off x="6772275" y="3932238"/>
            <a:ext cx="576263" cy="369887"/>
          </a:xfrm>
          <a:prstGeom prst="rect">
            <a:avLst/>
          </a:prstGeom>
          <a:noFill/>
          <a:ln w="9525">
            <a:noFill/>
            <a:miter lim="800000"/>
            <a:headEnd/>
            <a:tailEnd/>
          </a:ln>
        </p:spPr>
        <p:txBody>
          <a:bodyPr wrap="none">
            <a:prstTxWarp prst="textNoShape">
              <a:avLst/>
            </a:prstTxWarp>
            <a:spAutoFit/>
          </a:bodyPr>
          <a:lstStyle/>
          <a:p>
            <a:r>
              <a:rPr lang="en-US" b="1">
                <a:latin typeface="Calibri" charset="0"/>
              </a:rPr>
              <a:t>SAH</a:t>
            </a:r>
          </a:p>
        </p:txBody>
      </p:sp>
      <p:sp>
        <p:nvSpPr>
          <p:cNvPr id="53258" name="Text Box 11"/>
          <p:cNvSpPr txBox="1">
            <a:spLocks noChangeArrowheads="1"/>
          </p:cNvSpPr>
          <p:nvPr/>
        </p:nvSpPr>
        <p:spPr bwMode="auto">
          <a:xfrm>
            <a:off x="6826250" y="5249863"/>
            <a:ext cx="631825" cy="369887"/>
          </a:xfrm>
          <a:prstGeom prst="rect">
            <a:avLst/>
          </a:prstGeom>
          <a:noFill/>
          <a:ln w="9525">
            <a:noFill/>
            <a:miter lim="800000"/>
            <a:headEnd/>
            <a:tailEnd/>
          </a:ln>
        </p:spPr>
        <p:txBody>
          <a:bodyPr wrap="none">
            <a:prstTxWarp prst="textNoShape">
              <a:avLst/>
            </a:prstTxWarp>
            <a:spAutoFit/>
          </a:bodyPr>
          <a:lstStyle/>
          <a:p>
            <a:r>
              <a:rPr lang="en-US" b="1">
                <a:latin typeface="Calibri" charset="0"/>
              </a:rPr>
              <a:t>SAM</a:t>
            </a:r>
          </a:p>
        </p:txBody>
      </p:sp>
      <p:sp>
        <p:nvSpPr>
          <p:cNvPr id="53259" name="Arc 12"/>
          <p:cNvSpPr>
            <a:spLocks/>
          </p:cNvSpPr>
          <p:nvPr/>
        </p:nvSpPr>
        <p:spPr bwMode="auto">
          <a:xfrm flipH="1">
            <a:off x="7091363" y="4737100"/>
            <a:ext cx="255587" cy="3190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wrap="none" anchor="ctr">
            <a:prstTxWarp prst="textNoShape">
              <a:avLst/>
            </a:prstTxWarp>
          </a:bodyPr>
          <a:lstStyle/>
          <a:p>
            <a:endParaRPr lang="en-US" b="1">
              <a:latin typeface="Calibri" charset="0"/>
            </a:endParaRPr>
          </a:p>
        </p:txBody>
      </p:sp>
      <p:sp>
        <p:nvSpPr>
          <p:cNvPr id="53260" name="Text Box 13"/>
          <p:cNvSpPr txBox="1">
            <a:spLocks noChangeArrowheads="1"/>
          </p:cNvSpPr>
          <p:nvPr/>
        </p:nvSpPr>
        <p:spPr bwMode="auto">
          <a:xfrm>
            <a:off x="6818313" y="4359275"/>
            <a:ext cx="2325687" cy="1200150"/>
          </a:xfrm>
          <a:prstGeom prst="rect">
            <a:avLst/>
          </a:prstGeom>
          <a:noFill/>
          <a:ln w="9525">
            <a:noFill/>
            <a:miter lim="800000"/>
            <a:headEnd/>
            <a:tailEnd/>
          </a:ln>
        </p:spPr>
        <p:txBody>
          <a:bodyPr>
            <a:prstTxWarp prst="textNoShape">
              <a:avLst/>
            </a:prstTxWarp>
            <a:spAutoFit/>
          </a:bodyPr>
          <a:lstStyle/>
          <a:p>
            <a:pPr lvl="1" algn="just"/>
            <a:r>
              <a:rPr lang="en-US" b="1">
                <a:latin typeface="Calibri" charset="0"/>
              </a:rPr>
              <a:t>     &gt;150</a:t>
            </a:r>
          </a:p>
          <a:p>
            <a:pPr lvl="1" algn="just"/>
            <a:r>
              <a:rPr lang="en-US" b="1">
                <a:latin typeface="Calibri" charset="0"/>
              </a:rPr>
              <a:t>Methylation</a:t>
            </a:r>
          </a:p>
          <a:p>
            <a:pPr lvl="1" algn="just"/>
            <a:r>
              <a:rPr lang="en-US" b="1">
                <a:latin typeface="Calibri" charset="0"/>
              </a:rPr>
              <a:t>  Reactons</a:t>
            </a:r>
          </a:p>
        </p:txBody>
      </p:sp>
      <p:sp>
        <p:nvSpPr>
          <p:cNvPr id="53261" name="Arc 14"/>
          <p:cNvSpPr>
            <a:spLocks/>
          </p:cNvSpPr>
          <p:nvPr/>
        </p:nvSpPr>
        <p:spPr bwMode="auto">
          <a:xfrm rot="-5400000">
            <a:off x="6002338" y="5407025"/>
            <a:ext cx="254000" cy="3206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vert="eaVert" wrap="none" anchor="ctr">
            <a:prstTxWarp prst="textNoShape">
              <a:avLst/>
            </a:prstTxWarp>
          </a:bodyPr>
          <a:lstStyle/>
          <a:p>
            <a:endParaRPr lang="en-US" b="1">
              <a:latin typeface="Calibri" charset="0"/>
            </a:endParaRPr>
          </a:p>
        </p:txBody>
      </p:sp>
      <p:sp>
        <p:nvSpPr>
          <p:cNvPr id="53262" name="Text Box 15"/>
          <p:cNvSpPr txBox="1">
            <a:spLocks noChangeArrowheads="1"/>
          </p:cNvSpPr>
          <p:nvPr/>
        </p:nvSpPr>
        <p:spPr bwMode="auto">
          <a:xfrm>
            <a:off x="5632450" y="5641975"/>
            <a:ext cx="503238" cy="338138"/>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ATP</a:t>
            </a:r>
          </a:p>
        </p:txBody>
      </p:sp>
      <p:sp>
        <p:nvSpPr>
          <p:cNvPr id="53263" name="Arc 16"/>
          <p:cNvSpPr>
            <a:spLocks/>
          </p:cNvSpPr>
          <p:nvPr/>
        </p:nvSpPr>
        <p:spPr bwMode="auto">
          <a:xfrm rot="5400000" flipH="1">
            <a:off x="6347619" y="5407819"/>
            <a:ext cx="254000" cy="3190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rot="10800000" vert="eaVert" wrap="none" anchor="ctr">
            <a:prstTxWarp prst="textNoShape">
              <a:avLst/>
            </a:prstTxWarp>
          </a:bodyPr>
          <a:lstStyle/>
          <a:p>
            <a:endParaRPr lang="en-US" b="1">
              <a:latin typeface="Calibri" charset="0"/>
            </a:endParaRPr>
          </a:p>
        </p:txBody>
      </p:sp>
      <p:sp>
        <p:nvSpPr>
          <p:cNvPr id="53264" name="Text Box 17"/>
          <p:cNvSpPr txBox="1">
            <a:spLocks noChangeArrowheads="1"/>
          </p:cNvSpPr>
          <p:nvPr/>
        </p:nvSpPr>
        <p:spPr bwMode="auto">
          <a:xfrm>
            <a:off x="6330950" y="5641975"/>
            <a:ext cx="647700" cy="338138"/>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PP+P</a:t>
            </a:r>
            <a:r>
              <a:rPr lang="en-US" sz="1600" b="1" baseline="-25000">
                <a:latin typeface="Calibri" charset="0"/>
              </a:rPr>
              <a:t>i</a:t>
            </a:r>
            <a:endParaRPr lang="en-US" sz="1600" b="1">
              <a:latin typeface="Calibri" charset="0"/>
            </a:endParaRPr>
          </a:p>
        </p:txBody>
      </p:sp>
      <p:sp>
        <p:nvSpPr>
          <p:cNvPr id="53265" name="Arc 18"/>
          <p:cNvSpPr>
            <a:spLocks/>
          </p:cNvSpPr>
          <p:nvPr/>
        </p:nvSpPr>
        <p:spPr bwMode="auto">
          <a:xfrm rot="16200000" flipH="1">
            <a:off x="6098382" y="3807619"/>
            <a:ext cx="254000" cy="3190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vert="eaVert" wrap="none" anchor="ctr">
            <a:prstTxWarp prst="textNoShape">
              <a:avLst/>
            </a:prstTxWarp>
          </a:bodyPr>
          <a:lstStyle/>
          <a:p>
            <a:endParaRPr lang="en-US" b="1">
              <a:latin typeface="Calibri" charset="0"/>
            </a:endParaRPr>
          </a:p>
        </p:txBody>
      </p:sp>
      <p:sp>
        <p:nvSpPr>
          <p:cNvPr id="53266" name="Text Box 19"/>
          <p:cNvSpPr txBox="1">
            <a:spLocks noChangeArrowheads="1"/>
          </p:cNvSpPr>
          <p:nvPr/>
        </p:nvSpPr>
        <p:spPr bwMode="auto">
          <a:xfrm>
            <a:off x="5826125" y="3563938"/>
            <a:ext cx="1089025" cy="338137"/>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Adenosine</a:t>
            </a:r>
          </a:p>
        </p:txBody>
      </p:sp>
      <p:grpSp>
        <p:nvGrpSpPr>
          <p:cNvPr id="2" name="Group 20"/>
          <p:cNvGrpSpPr>
            <a:grpSpLocks/>
          </p:cNvGrpSpPr>
          <p:nvPr/>
        </p:nvGrpSpPr>
        <p:grpSpPr bwMode="auto">
          <a:xfrm>
            <a:off x="5499100" y="4419600"/>
            <a:ext cx="257175" cy="636588"/>
            <a:chOff x="3936" y="2112"/>
            <a:chExt cx="192" cy="480"/>
          </a:xfrm>
        </p:grpSpPr>
        <p:sp>
          <p:nvSpPr>
            <p:cNvPr id="53337" name="Arc 21"/>
            <p:cNvSpPr>
              <a:spLocks/>
            </p:cNvSpPr>
            <p:nvPr/>
          </p:nvSpPr>
          <p:spPr bwMode="auto">
            <a:xfrm rot="10800000">
              <a:off x="3936" y="2352"/>
              <a:ext cx="192"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rot="10800000" wrap="none" anchor="ctr">
              <a:prstTxWarp prst="textNoShape">
                <a:avLst/>
              </a:prstTxWarp>
            </a:bodyPr>
            <a:lstStyle/>
            <a:p>
              <a:endParaRPr lang="en-US" b="1">
                <a:latin typeface="Calibri" charset="0"/>
              </a:endParaRPr>
            </a:p>
          </p:txBody>
        </p:sp>
        <p:sp>
          <p:nvSpPr>
            <p:cNvPr id="53338" name="Arc 22"/>
            <p:cNvSpPr>
              <a:spLocks/>
            </p:cNvSpPr>
            <p:nvPr/>
          </p:nvSpPr>
          <p:spPr bwMode="auto">
            <a:xfrm flipH="1">
              <a:off x="3936" y="2112"/>
              <a:ext cx="192"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prstTxWarp prst="textNoShape">
                <a:avLst/>
              </a:prstTxWarp>
            </a:bodyPr>
            <a:lstStyle/>
            <a:p>
              <a:endParaRPr lang="en-US" b="1">
                <a:latin typeface="Calibri" charset="0"/>
              </a:endParaRPr>
            </a:p>
          </p:txBody>
        </p:sp>
      </p:grpSp>
      <p:sp>
        <p:nvSpPr>
          <p:cNvPr id="53268" name="Text Box 23"/>
          <p:cNvSpPr txBox="1">
            <a:spLocks noChangeArrowheads="1"/>
          </p:cNvSpPr>
          <p:nvPr/>
        </p:nvSpPr>
        <p:spPr bwMode="auto">
          <a:xfrm>
            <a:off x="5732463" y="4278313"/>
            <a:ext cx="1116012" cy="338137"/>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MethylTHF</a:t>
            </a:r>
          </a:p>
        </p:txBody>
      </p:sp>
      <p:sp>
        <p:nvSpPr>
          <p:cNvPr id="53269" name="Text Box 24"/>
          <p:cNvSpPr txBox="1">
            <a:spLocks noChangeArrowheads="1"/>
          </p:cNvSpPr>
          <p:nvPr/>
        </p:nvSpPr>
        <p:spPr bwMode="auto">
          <a:xfrm>
            <a:off x="5680075" y="4929188"/>
            <a:ext cx="550863" cy="369887"/>
          </a:xfrm>
          <a:prstGeom prst="rect">
            <a:avLst/>
          </a:prstGeom>
          <a:noFill/>
          <a:ln w="9525">
            <a:noFill/>
            <a:miter lim="800000"/>
            <a:headEnd/>
            <a:tailEnd/>
          </a:ln>
        </p:spPr>
        <p:txBody>
          <a:bodyPr wrap="none">
            <a:prstTxWarp prst="textNoShape">
              <a:avLst/>
            </a:prstTxWarp>
            <a:spAutoFit/>
          </a:bodyPr>
          <a:lstStyle/>
          <a:p>
            <a:r>
              <a:rPr lang="en-US" b="1">
                <a:latin typeface="Calibri" charset="0"/>
              </a:rPr>
              <a:t>THF</a:t>
            </a:r>
          </a:p>
        </p:txBody>
      </p:sp>
      <p:sp>
        <p:nvSpPr>
          <p:cNvPr id="53270" name="Line 25"/>
          <p:cNvSpPr>
            <a:spLocks noChangeShapeType="1"/>
          </p:cNvSpPr>
          <p:nvPr/>
        </p:nvSpPr>
        <p:spPr bwMode="auto">
          <a:xfrm flipV="1">
            <a:off x="5487988" y="3460750"/>
            <a:ext cx="0" cy="511175"/>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71" name="Text Box 26"/>
          <p:cNvSpPr txBox="1">
            <a:spLocks noChangeArrowheads="1"/>
          </p:cNvSpPr>
          <p:nvPr/>
        </p:nvSpPr>
        <p:spPr bwMode="auto">
          <a:xfrm>
            <a:off x="4783138" y="3192463"/>
            <a:ext cx="1493837" cy="369887"/>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alibri" charset="0"/>
              </a:rPr>
              <a:t>Cystathionine</a:t>
            </a:r>
          </a:p>
        </p:txBody>
      </p:sp>
      <p:sp>
        <p:nvSpPr>
          <p:cNvPr id="53272" name="Text Box 27"/>
          <p:cNvSpPr txBox="1">
            <a:spLocks noChangeArrowheads="1"/>
          </p:cNvSpPr>
          <p:nvPr/>
        </p:nvSpPr>
        <p:spPr bwMode="auto">
          <a:xfrm>
            <a:off x="5045075" y="2706688"/>
            <a:ext cx="990600" cy="369887"/>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alibri" charset="0"/>
              </a:rPr>
              <a:t>Cysteine</a:t>
            </a:r>
          </a:p>
        </p:txBody>
      </p:sp>
      <p:sp>
        <p:nvSpPr>
          <p:cNvPr id="53273" name="Line 28"/>
          <p:cNvSpPr>
            <a:spLocks noChangeShapeType="1"/>
          </p:cNvSpPr>
          <p:nvPr/>
        </p:nvSpPr>
        <p:spPr bwMode="auto">
          <a:xfrm flipV="1">
            <a:off x="5487988" y="3000375"/>
            <a:ext cx="0" cy="257175"/>
          </a:xfrm>
          <a:prstGeom prst="line">
            <a:avLst/>
          </a:prstGeom>
          <a:noFill/>
          <a:ln w="28575">
            <a:solidFill>
              <a:schemeClr val="tx1"/>
            </a:solidFill>
            <a:prstDash val="sysDash"/>
            <a:round/>
            <a:headEnd/>
            <a:tailEnd type="triangle" w="med" len="med"/>
          </a:ln>
        </p:spPr>
        <p:txBody>
          <a:bodyPr>
            <a:prstTxWarp prst="textNoShape">
              <a:avLst/>
            </a:prstTxWarp>
          </a:bodyPr>
          <a:lstStyle/>
          <a:p>
            <a:endParaRPr lang="en-US"/>
          </a:p>
        </p:txBody>
      </p:sp>
      <p:sp>
        <p:nvSpPr>
          <p:cNvPr id="53274" name="Line 29"/>
          <p:cNvSpPr>
            <a:spLocks noChangeShapeType="1"/>
          </p:cNvSpPr>
          <p:nvPr/>
        </p:nvSpPr>
        <p:spPr bwMode="auto">
          <a:xfrm flipV="1">
            <a:off x="5487988" y="2503488"/>
            <a:ext cx="0" cy="255587"/>
          </a:xfrm>
          <a:prstGeom prst="line">
            <a:avLst/>
          </a:prstGeom>
          <a:noFill/>
          <a:ln w="28575">
            <a:solidFill>
              <a:schemeClr val="tx1"/>
            </a:solidFill>
            <a:prstDash val="sysDash"/>
            <a:round/>
            <a:headEnd/>
            <a:tailEnd type="triangle" w="med" len="med"/>
          </a:ln>
        </p:spPr>
        <p:txBody>
          <a:bodyPr>
            <a:prstTxWarp prst="textNoShape">
              <a:avLst/>
            </a:prstTxWarp>
          </a:bodyPr>
          <a:lstStyle/>
          <a:p>
            <a:endParaRPr lang="en-US"/>
          </a:p>
        </p:txBody>
      </p:sp>
      <p:sp>
        <p:nvSpPr>
          <p:cNvPr id="53275" name="Text Box 30"/>
          <p:cNvSpPr txBox="1">
            <a:spLocks noChangeArrowheads="1"/>
          </p:cNvSpPr>
          <p:nvPr/>
        </p:nvSpPr>
        <p:spPr bwMode="auto">
          <a:xfrm>
            <a:off x="5149850" y="1741488"/>
            <a:ext cx="587375" cy="369887"/>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alibri" charset="0"/>
              </a:rPr>
              <a:t>GSH</a:t>
            </a:r>
          </a:p>
        </p:txBody>
      </p:sp>
      <p:sp>
        <p:nvSpPr>
          <p:cNvPr id="53276" name="Text Box 31"/>
          <p:cNvSpPr txBox="1">
            <a:spLocks noChangeArrowheads="1"/>
          </p:cNvSpPr>
          <p:nvPr/>
        </p:nvSpPr>
        <p:spPr bwMode="auto">
          <a:xfrm>
            <a:off x="4518025" y="2233613"/>
            <a:ext cx="2062163" cy="369887"/>
          </a:xfrm>
          <a:prstGeom prst="rect">
            <a:avLst/>
          </a:prstGeom>
          <a:noFill/>
          <a:ln w="9525">
            <a:noFill/>
            <a:miter lim="800000"/>
            <a:headEnd/>
            <a:tailEnd/>
          </a:ln>
        </p:spPr>
        <p:txBody>
          <a:bodyPr wrap="none">
            <a:prstTxWarp prst="textNoShape">
              <a:avLst/>
            </a:prstTxWarp>
            <a:spAutoFit/>
          </a:bodyPr>
          <a:lstStyle/>
          <a:p>
            <a:r>
              <a:rPr lang="el-GR" b="1">
                <a:solidFill>
                  <a:srgbClr val="FF0000"/>
                </a:solidFill>
                <a:latin typeface="Calibri" charset="0"/>
              </a:rPr>
              <a:t>γ</a:t>
            </a:r>
            <a:r>
              <a:rPr lang="en-US" b="1">
                <a:solidFill>
                  <a:srgbClr val="FF0000"/>
                </a:solidFill>
                <a:latin typeface="Calibri" charset="0"/>
              </a:rPr>
              <a:t>-Glutamylcysteine </a:t>
            </a:r>
            <a:endParaRPr lang="el-GR" b="1">
              <a:solidFill>
                <a:srgbClr val="FF0000"/>
              </a:solidFill>
              <a:latin typeface="Calibri" charset="0"/>
            </a:endParaRPr>
          </a:p>
        </p:txBody>
      </p:sp>
      <p:sp>
        <p:nvSpPr>
          <p:cNvPr id="53277" name="Line 32"/>
          <p:cNvSpPr>
            <a:spLocks noChangeShapeType="1"/>
          </p:cNvSpPr>
          <p:nvPr/>
        </p:nvSpPr>
        <p:spPr bwMode="auto">
          <a:xfrm flipV="1">
            <a:off x="5494338" y="2057400"/>
            <a:ext cx="0" cy="257175"/>
          </a:xfrm>
          <a:prstGeom prst="line">
            <a:avLst/>
          </a:prstGeom>
          <a:noFill/>
          <a:ln w="28575">
            <a:solidFill>
              <a:schemeClr val="tx1"/>
            </a:solidFill>
            <a:prstDash val="sysDash"/>
            <a:round/>
            <a:headEnd/>
            <a:tailEnd type="triangle" w="med" len="med"/>
          </a:ln>
        </p:spPr>
        <p:txBody>
          <a:bodyPr>
            <a:prstTxWarp prst="textNoShape">
              <a:avLst/>
            </a:prstTxWarp>
          </a:bodyPr>
          <a:lstStyle/>
          <a:p>
            <a:endParaRPr lang="en-US"/>
          </a:p>
        </p:txBody>
      </p:sp>
      <p:sp>
        <p:nvSpPr>
          <p:cNvPr id="53278" name="Text Box 38"/>
          <p:cNvSpPr txBox="1">
            <a:spLocks noChangeArrowheads="1"/>
          </p:cNvSpPr>
          <p:nvPr/>
        </p:nvSpPr>
        <p:spPr bwMode="auto">
          <a:xfrm>
            <a:off x="6886575" y="1687513"/>
            <a:ext cx="742950" cy="369887"/>
          </a:xfrm>
          <a:prstGeom prst="rect">
            <a:avLst/>
          </a:prstGeom>
          <a:noFill/>
          <a:ln w="9525">
            <a:noFill/>
            <a:miter lim="800000"/>
            <a:headEnd/>
            <a:tailEnd/>
          </a:ln>
        </p:spPr>
        <p:txBody>
          <a:bodyPr wrap="none">
            <a:prstTxWarp prst="textNoShape">
              <a:avLst/>
            </a:prstTxWarp>
            <a:spAutoFit/>
          </a:bodyPr>
          <a:lstStyle/>
          <a:p>
            <a:pPr algn="ctr"/>
            <a:r>
              <a:rPr lang="en-US" b="1">
                <a:solidFill>
                  <a:srgbClr val="33CC33"/>
                </a:solidFill>
                <a:latin typeface="Calibri" charset="0"/>
              </a:rPr>
              <a:t>GSCbl</a:t>
            </a:r>
          </a:p>
        </p:txBody>
      </p:sp>
      <p:sp>
        <p:nvSpPr>
          <p:cNvPr id="53279" name="Text Box 39"/>
          <p:cNvSpPr txBox="1">
            <a:spLocks noChangeArrowheads="1"/>
          </p:cNvSpPr>
          <p:nvPr/>
        </p:nvSpPr>
        <p:spPr bwMode="auto">
          <a:xfrm>
            <a:off x="3814763" y="3852863"/>
            <a:ext cx="877887" cy="400050"/>
          </a:xfrm>
          <a:prstGeom prst="rect">
            <a:avLst/>
          </a:prstGeom>
          <a:noFill/>
          <a:ln w="9525">
            <a:noFill/>
            <a:miter lim="800000"/>
            <a:headEnd/>
            <a:tailEnd/>
          </a:ln>
        </p:spPr>
        <p:txBody>
          <a:bodyPr wrap="none">
            <a:prstTxWarp prst="textNoShape">
              <a:avLst/>
            </a:prstTxWarp>
            <a:spAutoFit/>
          </a:bodyPr>
          <a:lstStyle/>
          <a:p>
            <a:r>
              <a:rPr lang="en-US" sz="2000" b="1">
                <a:solidFill>
                  <a:srgbClr val="FFFF00"/>
                </a:solidFill>
                <a:latin typeface="Calibri" charset="0"/>
              </a:rPr>
              <a:t>D4</a:t>
            </a:r>
            <a:r>
              <a:rPr lang="en-US" b="1">
                <a:solidFill>
                  <a:srgbClr val="FFFF00"/>
                </a:solidFill>
                <a:latin typeface="Calibri" charset="0"/>
              </a:rPr>
              <a:t>HCY</a:t>
            </a:r>
          </a:p>
        </p:txBody>
      </p:sp>
      <p:sp>
        <p:nvSpPr>
          <p:cNvPr id="53280" name="Line 40"/>
          <p:cNvSpPr>
            <a:spLocks noChangeShapeType="1"/>
          </p:cNvSpPr>
          <p:nvPr/>
        </p:nvSpPr>
        <p:spPr bwMode="auto">
          <a:xfrm>
            <a:off x="4198938" y="4267200"/>
            <a:ext cx="0" cy="957263"/>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81" name="Text Box 41"/>
          <p:cNvSpPr txBox="1">
            <a:spLocks noChangeArrowheads="1"/>
          </p:cNvSpPr>
          <p:nvPr/>
        </p:nvSpPr>
        <p:spPr bwMode="auto">
          <a:xfrm>
            <a:off x="1865313" y="5249863"/>
            <a:ext cx="923925" cy="400050"/>
          </a:xfrm>
          <a:prstGeom prst="rect">
            <a:avLst/>
          </a:prstGeom>
          <a:noFill/>
          <a:ln w="9525">
            <a:noFill/>
            <a:miter lim="800000"/>
            <a:headEnd/>
            <a:tailEnd/>
          </a:ln>
        </p:spPr>
        <p:txBody>
          <a:bodyPr wrap="none">
            <a:prstTxWarp prst="textNoShape">
              <a:avLst/>
            </a:prstTxWarp>
            <a:spAutoFit/>
          </a:bodyPr>
          <a:lstStyle/>
          <a:p>
            <a:r>
              <a:rPr lang="en-US" sz="2000" b="1">
                <a:solidFill>
                  <a:srgbClr val="FFFF00"/>
                </a:solidFill>
                <a:latin typeface="Calibri" charset="0"/>
              </a:rPr>
              <a:t>D4</a:t>
            </a:r>
            <a:r>
              <a:rPr lang="en-US" b="1">
                <a:solidFill>
                  <a:srgbClr val="FFFF00"/>
                </a:solidFill>
                <a:latin typeface="Calibri" charset="0"/>
              </a:rPr>
              <a:t>SAM</a:t>
            </a:r>
          </a:p>
        </p:txBody>
      </p:sp>
      <p:sp>
        <p:nvSpPr>
          <p:cNvPr id="53282" name="Line 42"/>
          <p:cNvSpPr>
            <a:spLocks noChangeShapeType="1"/>
          </p:cNvSpPr>
          <p:nvPr/>
        </p:nvSpPr>
        <p:spPr bwMode="auto">
          <a:xfrm rot="-5400000">
            <a:off x="3306763" y="4935537"/>
            <a:ext cx="0" cy="962025"/>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53283" name="Line 43"/>
          <p:cNvSpPr>
            <a:spLocks noChangeShapeType="1"/>
          </p:cNvSpPr>
          <p:nvPr/>
        </p:nvSpPr>
        <p:spPr bwMode="auto">
          <a:xfrm rot="5400000" flipH="1">
            <a:off x="3333751" y="3595687"/>
            <a:ext cx="0" cy="962025"/>
          </a:xfrm>
          <a:prstGeom prst="line">
            <a:avLst/>
          </a:prstGeom>
          <a:noFill/>
          <a:ln w="28575">
            <a:solidFill>
              <a:schemeClr val="tx1"/>
            </a:solidFill>
            <a:round/>
            <a:headEnd type="triangle" w="med" len="med"/>
            <a:tailEnd type="triangle" w="med" len="med"/>
          </a:ln>
        </p:spPr>
        <p:txBody>
          <a:bodyPr>
            <a:prstTxWarp prst="textNoShape">
              <a:avLst/>
            </a:prstTxWarp>
          </a:bodyPr>
          <a:lstStyle/>
          <a:p>
            <a:endParaRPr lang="en-US"/>
          </a:p>
        </p:txBody>
      </p:sp>
      <p:sp>
        <p:nvSpPr>
          <p:cNvPr id="53284" name="Line 44"/>
          <p:cNvSpPr>
            <a:spLocks noChangeShapeType="1"/>
          </p:cNvSpPr>
          <p:nvPr/>
        </p:nvSpPr>
        <p:spPr bwMode="auto">
          <a:xfrm>
            <a:off x="2403475" y="4267200"/>
            <a:ext cx="0" cy="957263"/>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53285" name="Text Box 45"/>
          <p:cNvSpPr txBox="1">
            <a:spLocks noChangeArrowheads="1"/>
          </p:cNvSpPr>
          <p:nvPr/>
        </p:nvSpPr>
        <p:spPr bwMode="auto">
          <a:xfrm>
            <a:off x="1865313" y="3843338"/>
            <a:ext cx="868362" cy="400050"/>
          </a:xfrm>
          <a:prstGeom prst="rect">
            <a:avLst/>
          </a:prstGeom>
          <a:noFill/>
          <a:ln w="9525">
            <a:noFill/>
            <a:miter lim="800000"/>
            <a:headEnd/>
            <a:tailEnd/>
          </a:ln>
        </p:spPr>
        <p:txBody>
          <a:bodyPr wrap="none">
            <a:prstTxWarp prst="textNoShape">
              <a:avLst/>
            </a:prstTxWarp>
            <a:spAutoFit/>
          </a:bodyPr>
          <a:lstStyle/>
          <a:p>
            <a:r>
              <a:rPr lang="en-US" sz="2000" b="1">
                <a:solidFill>
                  <a:srgbClr val="FFFF00"/>
                </a:solidFill>
                <a:latin typeface="Calibri" charset="0"/>
              </a:rPr>
              <a:t>D4</a:t>
            </a:r>
            <a:r>
              <a:rPr lang="en-US" b="1">
                <a:solidFill>
                  <a:srgbClr val="FFFF00"/>
                </a:solidFill>
                <a:latin typeface="Calibri" charset="0"/>
              </a:rPr>
              <a:t>SAH</a:t>
            </a:r>
          </a:p>
        </p:txBody>
      </p:sp>
      <p:sp>
        <p:nvSpPr>
          <p:cNvPr id="53286" name="Text Box 46"/>
          <p:cNvSpPr txBox="1">
            <a:spLocks noChangeArrowheads="1"/>
          </p:cNvSpPr>
          <p:nvPr/>
        </p:nvSpPr>
        <p:spPr bwMode="auto">
          <a:xfrm>
            <a:off x="3802063" y="5249863"/>
            <a:ext cx="904875" cy="400050"/>
          </a:xfrm>
          <a:prstGeom prst="rect">
            <a:avLst/>
          </a:prstGeom>
          <a:noFill/>
          <a:ln w="9525">
            <a:noFill/>
            <a:miter lim="800000"/>
            <a:headEnd/>
            <a:tailEnd/>
          </a:ln>
        </p:spPr>
        <p:txBody>
          <a:bodyPr wrap="none">
            <a:prstTxWarp prst="textNoShape">
              <a:avLst/>
            </a:prstTxWarp>
            <a:spAutoFit/>
          </a:bodyPr>
          <a:lstStyle/>
          <a:p>
            <a:r>
              <a:rPr lang="en-US" sz="2000" b="1">
                <a:solidFill>
                  <a:srgbClr val="FFFF00"/>
                </a:solidFill>
                <a:latin typeface="Calibri" charset="0"/>
              </a:rPr>
              <a:t>D4</a:t>
            </a:r>
            <a:r>
              <a:rPr lang="en-US" b="1">
                <a:solidFill>
                  <a:srgbClr val="FFFF00"/>
                </a:solidFill>
                <a:latin typeface="Calibri" charset="0"/>
              </a:rPr>
              <a:t>MET</a:t>
            </a:r>
          </a:p>
        </p:txBody>
      </p:sp>
      <p:sp>
        <p:nvSpPr>
          <p:cNvPr id="53287" name="Arc 47"/>
          <p:cNvSpPr>
            <a:spLocks/>
          </p:cNvSpPr>
          <p:nvPr/>
        </p:nvSpPr>
        <p:spPr bwMode="auto">
          <a:xfrm>
            <a:off x="2146300" y="4714875"/>
            <a:ext cx="257175" cy="317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wrap="none" anchor="ctr">
            <a:prstTxWarp prst="textNoShape">
              <a:avLst/>
            </a:prstTxWarp>
          </a:bodyPr>
          <a:lstStyle/>
          <a:p>
            <a:endParaRPr lang="en-US" b="1">
              <a:solidFill>
                <a:srgbClr val="0070C0"/>
              </a:solidFill>
              <a:latin typeface="Calibri" charset="0"/>
            </a:endParaRPr>
          </a:p>
        </p:txBody>
      </p:sp>
      <p:sp>
        <p:nvSpPr>
          <p:cNvPr id="53288" name="Arc 48"/>
          <p:cNvSpPr>
            <a:spLocks/>
          </p:cNvSpPr>
          <p:nvPr/>
        </p:nvSpPr>
        <p:spPr bwMode="auto">
          <a:xfrm rot="-5400000">
            <a:off x="2986882" y="5382418"/>
            <a:ext cx="254000" cy="3222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vert="eaVert" wrap="none" anchor="ctr">
            <a:prstTxWarp prst="textNoShape">
              <a:avLst/>
            </a:prstTxWarp>
          </a:bodyPr>
          <a:lstStyle/>
          <a:p>
            <a:endParaRPr lang="en-US" b="1">
              <a:solidFill>
                <a:srgbClr val="0070C0"/>
              </a:solidFill>
              <a:latin typeface="Calibri" charset="0"/>
            </a:endParaRPr>
          </a:p>
        </p:txBody>
      </p:sp>
      <p:sp>
        <p:nvSpPr>
          <p:cNvPr id="53289" name="Text Box 49"/>
          <p:cNvSpPr txBox="1">
            <a:spLocks noChangeArrowheads="1"/>
          </p:cNvSpPr>
          <p:nvPr/>
        </p:nvSpPr>
        <p:spPr bwMode="auto">
          <a:xfrm>
            <a:off x="3595688" y="5618163"/>
            <a:ext cx="677862" cy="336550"/>
          </a:xfrm>
          <a:prstGeom prst="rect">
            <a:avLst/>
          </a:prstGeom>
          <a:noFill/>
          <a:ln w="9525">
            <a:noFill/>
            <a:miter lim="800000"/>
            <a:headEnd/>
            <a:tailEnd/>
          </a:ln>
        </p:spPr>
        <p:txBody>
          <a:bodyPr>
            <a:prstTxWarp prst="textNoShape">
              <a:avLst/>
            </a:prstTxWarp>
            <a:spAutoFit/>
          </a:bodyPr>
          <a:lstStyle/>
          <a:p>
            <a:r>
              <a:rPr lang="en-US" sz="1600" b="1">
                <a:solidFill>
                  <a:srgbClr val="FFFF00"/>
                </a:solidFill>
                <a:latin typeface="Calibri" charset="0"/>
              </a:rPr>
              <a:t>ATP</a:t>
            </a:r>
          </a:p>
        </p:txBody>
      </p:sp>
      <p:sp>
        <p:nvSpPr>
          <p:cNvPr id="53290" name="Arc 50"/>
          <p:cNvSpPr>
            <a:spLocks/>
          </p:cNvSpPr>
          <p:nvPr/>
        </p:nvSpPr>
        <p:spPr bwMode="auto">
          <a:xfrm rot="5400000" flipH="1">
            <a:off x="3436144" y="5382419"/>
            <a:ext cx="254000" cy="3222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rot="10800000" vert="eaVert" wrap="none" anchor="ctr">
            <a:prstTxWarp prst="textNoShape">
              <a:avLst/>
            </a:prstTxWarp>
          </a:bodyPr>
          <a:lstStyle/>
          <a:p>
            <a:endParaRPr lang="en-US" b="1">
              <a:solidFill>
                <a:srgbClr val="0070C0"/>
              </a:solidFill>
              <a:latin typeface="Calibri" charset="0"/>
            </a:endParaRPr>
          </a:p>
        </p:txBody>
      </p:sp>
      <p:sp>
        <p:nvSpPr>
          <p:cNvPr id="53291" name="Text Box 51"/>
          <p:cNvSpPr txBox="1">
            <a:spLocks noChangeArrowheads="1"/>
          </p:cNvSpPr>
          <p:nvPr/>
        </p:nvSpPr>
        <p:spPr bwMode="auto">
          <a:xfrm>
            <a:off x="2595563" y="5630863"/>
            <a:ext cx="647700" cy="338137"/>
          </a:xfrm>
          <a:prstGeom prst="rect">
            <a:avLst/>
          </a:prstGeom>
          <a:noFill/>
          <a:ln w="9525">
            <a:noFill/>
            <a:miter lim="800000"/>
            <a:headEnd/>
            <a:tailEnd/>
          </a:ln>
        </p:spPr>
        <p:txBody>
          <a:bodyPr wrap="none">
            <a:prstTxWarp prst="textNoShape">
              <a:avLst/>
            </a:prstTxWarp>
            <a:spAutoFit/>
          </a:bodyPr>
          <a:lstStyle/>
          <a:p>
            <a:r>
              <a:rPr lang="en-US" sz="1600" b="1">
                <a:solidFill>
                  <a:srgbClr val="FFFF00"/>
                </a:solidFill>
                <a:latin typeface="Calibri" charset="0"/>
              </a:rPr>
              <a:t>PP+P</a:t>
            </a:r>
            <a:r>
              <a:rPr lang="en-US" sz="1600" b="1" baseline="-25000">
                <a:solidFill>
                  <a:srgbClr val="FFFF00"/>
                </a:solidFill>
                <a:latin typeface="Calibri" charset="0"/>
              </a:rPr>
              <a:t>i</a:t>
            </a:r>
            <a:endParaRPr lang="en-US" sz="1600" b="1">
              <a:solidFill>
                <a:srgbClr val="FFFF00"/>
              </a:solidFill>
              <a:latin typeface="Calibri" charset="0"/>
            </a:endParaRPr>
          </a:p>
        </p:txBody>
      </p:sp>
      <p:grpSp>
        <p:nvGrpSpPr>
          <p:cNvPr id="3" name="Group 52"/>
          <p:cNvGrpSpPr>
            <a:grpSpLocks/>
          </p:cNvGrpSpPr>
          <p:nvPr/>
        </p:nvGrpSpPr>
        <p:grpSpPr bwMode="auto">
          <a:xfrm flipH="1">
            <a:off x="3930650" y="4394200"/>
            <a:ext cx="257175" cy="638175"/>
            <a:chOff x="3936" y="2112"/>
            <a:chExt cx="192" cy="480"/>
          </a:xfrm>
        </p:grpSpPr>
        <p:sp>
          <p:nvSpPr>
            <p:cNvPr id="53335" name="Arc 53"/>
            <p:cNvSpPr>
              <a:spLocks/>
            </p:cNvSpPr>
            <p:nvPr/>
          </p:nvSpPr>
          <p:spPr bwMode="auto">
            <a:xfrm rot="10800000">
              <a:off x="3936" y="2352"/>
              <a:ext cx="192"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rot="10800000" wrap="none" anchor="ctr">
              <a:prstTxWarp prst="textNoShape">
                <a:avLst/>
              </a:prstTxWarp>
            </a:bodyPr>
            <a:lstStyle/>
            <a:p>
              <a:endParaRPr lang="en-US" b="1">
                <a:solidFill>
                  <a:srgbClr val="0070C0"/>
                </a:solidFill>
                <a:latin typeface="Calibri" charset="0"/>
              </a:endParaRPr>
            </a:p>
          </p:txBody>
        </p:sp>
        <p:sp>
          <p:nvSpPr>
            <p:cNvPr id="53336" name="Arc 54"/>
            <p:cNvSpPr>
              <a:spLocks/>
            </p:cNvSpPr>
            <p:nvPr/>
          </p:nvSpPr>
          <p:spPr bwMode="auto">
            <a:xfrm flipH="1">
              <a:off x="3936" y="2112"/>
              <a:ext cx="192"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prstTxWarp prst="textNoShape">
                <a:avLst/>
              </a:prstTxWarp>
            </a:bodyPr>
            <a:lstStyle/>
            <a:p>
              <a:endParaRPr lang="en-US" b="1">
                <a:solidFill>
                  <a:srgbClr val="0070C0"/>
                </a:solidFill>
                <a:latin typeface="Calibri" charset="0"/>
              </a:endParaRPr>
            </a:p>
          </p:txBody>
        </p:sp>
      </p:grpSp>
      <p:sp>
        <p:nvSpPr>
          <p:cNvPr id="53293" name="Text Box 55"/>
          <p:cNvSpPr txBox="1">
            <a:spLocks noChangeArrowheads="1"/>
          </p:cNvSpPr>
          <p:nvPr/>
        </p:nvSpPr>
        <p:spPr bwMode="auto">
          <a:xfrm>
            <a:off x="2652713" y="4227513"/>
            <a:ext cx="1346200" cy="336550"/>
          </a:xfrm>
          <a:prstGeom prst="rect">
            <a:avLst/>
          </a:prstGeom>
          <a:noFill/>
          <a:ln w="9525">
            <a:noFill/>
            <a:miter lim="800000"/>
            <a:headEnd/>
            <a:tailEnd/>
          </a:ln>
        </p:spPr>
        <p:txBody>
          <a:bodyPr>
            <a:prstTxWarp prst="textNoShape">
              <a:avLst/>
            </a:prstTxWarp>
            <a:spAutoFit/>
          </a:bodyPr>
          <a:lstStyle/>
          <a:p>
            <a:r>
              <a:rPr lang="en-US" sz="1600" b="1">
                <a:solidFill>
                  <a:srgbClr val="FFFF00"/>
                </a:solidFill>
                <a:latin typeface="Calibri" charset="0"/>
              </a:rPr>
              <a:t>MethylTHF</a:t>
            </a:r>
          </a:p>
        </p:txBody>
      </p:sp>
      <p:sp>
        <p:nvSpPr>
          <p:cNvPr id="53294" name="Text Box 56"/>
          <p:cNvSpPr txBox="1">
            <a:spLocks noChangeArrowheads="1"/>
          </p:cNvSpPr>
          <p:nvPr/>
        </p:nvSpPr>
        <p:spPr bwMode="auto">
          <a:xfrm>
            <a:off x="3413125" y="4905375"/>
            <a:ext cx="509588" cy="338138"/>
          </a:xfrm>
          <a:prstGeom prst="rect">
            <a:avLst/>
          </a:prstGeom>
          <a:noFill/>
          <a:ln w="9525">
            <a:noFill/>
            <a:miter lim="800000"/>
            <a:headEnd/>
            <a:tailEnd/>
          </a:ln>
        </p:spPr>
        <p:txBody>
          <a:bodyPr wrap="none">
            <a:prstTxWarp prst="textNoShape">
              <a:avLst/>
            </a:prstTxWarp>
            <a:spAutoFit/>
          </a:bodyPr>
          <a:lstStyle/>
          <a:p>
            <a:r>
              <a:rPr lang="en-US" sz="1600" b="1">
                <a:solidFill>
                  <a:srgbClr val="FFFF00"/>
                </a:solidFill>
                <a:latin typeface="Calibri" charset="0"/>
              </a:rPr>
              <a:t>THF</a:t>
            </a:r>
          </a:p>
        </p:txBody>
      </p:sp>
      <p:sp>
        <p:nvSpPr>
          <p:cNvPr id="53295" name="Text Box 57"/>
          <p:cNvSpPr txBox="1">
            <a:spLocks noChangeArrowheads="1"/>
          </p:cNvSpPr>
          <p:nvPr/>
        </p:nvSpPr>
        <p:spPr bwMode="auto">
          <a:xfrm>
            <a:off x="381000" y="4295775"/>
            <a:ext cx="1847850" cy="83026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latin typeface="Calibri" charset="0"/>
              </a:rPr>
              <a:t>Phospholipid</a:t>
            </a:r>
          </a:p>
          <a:p>
            <a:pPr algn="ctr"/>
            <a:r>
              <a:rPr lang="en-US" b="1">
                <a:solidFill>
                  <a:srgbClr val="FFFF00"/>
                </a:solidFill>
                <a:latin typeface="Calibri" charset="0"/>
              </a:rPr>
              <a:t>Methylation</a:t>
            </a:r>
          </a:p>
        </p:txBody>
      </p:sp>
      <p:sp>
        <p:nvSpPr>
          <p:cNvPr id="53296" name="Text Box 58"/>
          <p:cNvSpPr txBox="1">
            <a:spLocks noChangeArrowheads="1"/>
          </p:cNvSpPr>
          <p:nvPr/>
        </p:nvSpPr>
        <p:spPr bwMode="auto">
          <a:xfrm>
            <a:off x="2997200" y="3563938"/>
            <a:ext cx="1101725" cy="338137"/>
          </a:xfrm>
          <a:prstGeom prst="rect">
            <a:avLst/>
          </a:prstGeom>
          <a:noFill/>
          <a:ln w="9525">
            <a:noFill/>
            <a:miter lim="800000"/>
            <a:headEnd/>
            <a:tailEnd/>
          </a:ln>
        </p:spPr>
        <p:txBody>
          <a:bodyPr wrap="none">
            <a:prstTxWarp prst="textNoShape">
              <a:avLst/>
            </a:prstTxWarp>
            <a:spAutoFit/>
          </a:bodyPr>
          <a:lstStyle/>
          <a:p>
            <a:r>
              <a:rPr lang="en-US" sz="1600" b="1">
                <a:solidFill>
                  <a:srgbClr val="FFFF00"/>
                </a:solidFill>
                <a:latin typeface="Calibri" charset="0"/>
              </a:rPr>
              <a:t>Adenosine</a:t>
            </a:r>
          </a:p>
        </p:txBody>
      </p:sp>
      <p:sp>
        <p:nvSpPr>
          <p:cNvPr id="53297" name="Arc 59"/>
          <p:cNvSpPr>
            <a:spLocks/>
          </p:cNvSpPr>
          <p:nvPr/>
        </p:nvSpPr>
        <p:spPr bwMode="auto">
          <a:xfrm rot="5400000">
            <a:off x="3140075" y="3784600"/>
            <a:ext cx="257175" cy="3206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rot="10800000" vert="eaVert" wrap="none" anchor="ctr">
            <a:prstTxWarp prst="textNoShape">
              <a:avLst/>
            </a:prstTxWarp>
          </a:bodyPr>
          <a:lstStyle/>
          <a:p>
            <a:endParaRPr lang="en-US" b="1">
              <a:solidFill>
                <a:srgbClr val="0070C0"/>
              </a:solidFill>
              <a:latin typeface="Calibri" charset="0"/>
            </a:endParaRPr>
          </a:p>
        </p:txBody>
      </p:sp>
      <p:sp>
        <p:nvSpPr>
          <p:cNvPr id="53298" name="Line 60"/>
          <p:cNvSpPr>
            <a:spLocks noChangeShapeType="1"/>
          </p:cNvSpPr>
          <p:nvPr/>
        </p:nvSpPr>
        <p:spPr bwMode="auto">
          <a:xfrm flipV="1">
            <a:off x="3376613" y="5440363"/>
            <a:ext cx="0" cy="701675"/>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99" name="Text Box 61"/>
          <p:cNvSpPr txBox="1">
            <a:spLocks noChangeArrowheads="1"/>
          </p:cNvSpPr>
          <p:nvPr/>
        </p:nvSpPr>
        <p:spPr bwMode="auto">
          <a:xfrm>
            <a:off x="2794000" y="6108700"/>
            <a:ext cx="1176338" cy="369888"/>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latin typeface="Calibri" charset="0"/>
              </a:rPr>
              <a:t>Dopamine </a:t>
            </a:r>
          </a:p>
        </p:txBody>
      </p:sp>
      <p:sp>
        <p:nvSpPr>
          <p:cNvPr id="65" name="Rounded Rectangle 64"/>
          <p:cNvSpPr/>
          <p:nvPr/>
        </p:nvSpPr>
        <p:spPr>
          <a:xfrm>
            <a:off x="457200" y="1597025"/>
            <a:ext cx="8382000" cy="50323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b="1">
              <a:solidFill>
                <a:srgbClr val="FFFFFF"/>
              </a:solidFill>
              <a:ea typeface="Arial" charset="0"/>
              <a:cs typeface="Arial" charset="0"/>
            </a:endParaRPr>
          </a:p>
        </p:txBody>
      </p:sp>
      <p:cxnSp>
        <p:nvCxnSpPr>
          <p:cNvPr id="79" name="Straight Connector 78"/>
          <p:cNvCxnSpPr/>
          <p:nvPr/>
        </p:nvCxnSpPr>
        <p:spPr>
          <a:xfrm rot="5400000">
            <a:off x="2424907" y="2069306"/>
            <a:ext cx="1677988"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302" name="Text Box 27"/>
          <p:cNvSpPr txBox="1">
            <a:spLocks noChangeArrowheads="1"/>
          </p:cNvSpPr>
          <p:nvPr/>
        </p:nvSpPr>
        <p:spPr bwMode="auto">
          <a:xfrm>
            <a:off x="1905000" y="609600"/>
            <a:ext cx="1295400" cy="457200"/>
          </a:xfrm>
          <a:prstGeom prst="rect">
            <a:avLst/>
          </a:prstGeom>
          <a:noFill/>
          <a:ln w="9525">
            <a:noFill/>
            <a:miter lim="800000"/>
            <a:headEnd/>
            <a:tailEnd/>
          </a:ln>
        </p:spPr>
        <p:txBody>
          <a:bodyPr>
            <a:prstTxWarp prst="textNoShape">
              <a:avLst/>
            </a:prstTxWarp>
            <a:spAutoFit/>
          </a:bodyPr>
          <a:lstStyle/>
          <a:p>
            <a:r>
              <a:rPr lang="en-US" b="1">
                <a:solidFill>
                  <a:srgbClr val="FF9900"/>
                </a:solidFill>
                <a:latin typeface="Calibri" charset="0"/>
              </a:rPr>
              <a:t>Cysteine</a:t>
            </a:r>
          </a:p>
        </p:txBody>
      </p:sp>
      <p:sp>
        <p:nvSpPr>
          <p:cNvPr id="53303" name="TextBox 74"/>
          <p:cNvSpPr txBox="1">
            <a:spLocks noChangeArrowheads="1"/>
          </p:cNvSpPr>
          <p:nvPr/>
        </p:nvSpPr>
        <p:spPr bwMode="auto">
          <a:xfrm>
            <a:off x="7316788" y="4125913"/>
            <a:ext cx="465137" cy="336550"/>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 - )</a:t>
            </a:r>
          </a:p>
        </p:txBody>
      </p:sp>
      <p:sp>
        <p:nvSpPr>
          <p:cNvPr id="53304" name="Line 37"/>
          <p:cNvSpPr>
            <a:spLocks noChangeShapeType="1"/>
          </p:cNvSpPr>
          <p:nvPr/>
        </p:nvSpPr>
        <p:spPr bwMode="auto">
          <a:xfrm>
            <a:off x="7267575" y="4222750"/>
            <a:ext cx="223838" cy="365125"/>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05" name="Text Box 45"/>
          <p:cNvSpPr txBox="1">
            <a:spLocks noChangeArrowheads="1"/>
          </p:cNvSpPr>
          <p:nvPr/>
        </p:nvSpPr>
        <p:spPr bwMode="auto">
          <a:xfrm>
            <a:off x="1130300" y="2033588"/>
            <a:ext cx="1722438" cy="369887"/>
          </a:xfrm>
          <a:prstGeom prst="rect">
            <a:avLst/>
          </a:prstGeom>
          <a:noFill/>
          <a:ln w="9525">
            <a:noFill/>
            <a:miter lim="800000"/>
            <a:headEnd/>
            <a:tailEnd/>
          </a:ln>
        </p:spPr>
        <p:txBody>
          <a:bodyPr>
            <a:prstTxWarp prst="textNoShape">
              <a:avLst/>
            </a:prstTxWarp>
            <a:spAutoFit/>
          </a:bodyPr>
          <a:lstStyle/>
          <a:p>
            <a:r>
              <a:rPr lang="en-US" b="1">
                <a:latin typeface="Calibri" charset="0"/>
              </a:rPr>
              <a:t>PI3-kinase</a:t>
            </a:r>
          </a:p>
        </p:txBody>
      </p:sp>
      <p:sp>
        <p:nvSpPr>
          <p:cNvPr id="53306" name="TextBox 76"/>
          <p:cNvSpPr txBox="1">
            <a:spLocks noChangeArrowheads="1"/>
          </p:cNvSpPr>
          <p:nvPr/>
        </p:nvSpPr>
        <p:spPr bwMode="auto">
          <a:xfrm>
            <a:off x="2054225" y="1635125"/>
            <a:ext cx="504825" cy="336550"/>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 + )</a:t>
            </a:r>
          </a:p>
        </p:txBody>
      </p:sp>
      <p:sp>
        <p:nvSpPr>
          <p:cNvPr id="53307" name="TextBox 79"/>
          <p:cNvSpPr txBox="1">
            <a:spLocks noChangeArrowheads="1"/>
          </p:cNvSpPr>
          <p:nvPr/>
        </p:nvSpPr>
        <p:spPr bwMode="auto">
          <a:xfrm>
            <a:off x="2590800" y="2819400"/>
            <a:ext cx="2619375" cy="708025"/>
          </a:xfrm>
          <a:prstGeom prst="rect">
            <a:avLst/>
          </a:prstGeom>
          <a:noFill/>
          <a:ln w="9525">
            <a:noFill/>
            <a:miter lim="800000"/>
            <a:headEnd/>
            <a:tailEnd/>
          </a:ln>
        </p:spPr>
        <p:txBody>
          <a:bodyPr>
            <a:prstTxWarp prst="textNoShape">
              <a:avLst/>
            </a:prstTxWarp>
            <a:spAutoFit/>
          </a:bodyPr>
          <a:lstStyle/>
          <a:p>
            <a:r>
              <a:rPr lang="en-US" sz="2000" b="1" i="1">
                <a:latin typeface="Calibri" charset="0"/>
              </a:rPr>
              <a:t>PARTIALLY BLOCKED IN NEURONAL CELLS</a:t>
            </a:r>
          </a:p>
        </p:txBody>
      </p:sp>
      <p:cxnSp>
        <p:nvCxnSpPr>
          <p:cNvPr id="53308" name="Straight Arrow Connector 89"/>
          <p:cNvCxnSpPr>
            <a:cxnSpLocks noChangeShapeType="1"/>
          </p:cNvCxnSpPr>
          <p:nvPr/>
        </p:nvCxnSpPr>
        <p:spPr bwMode="auto">
          <a:xfrm>
            <a:off x="5056188" y="3128963"/>
            <a:ext cx="374650" cy="1587"/>
          </a:xfrm>
          <a:prstGeom prst="straightConnector1">
            <a:avLst/>
          </a:prstGeom>
          <a:noFill/>
          <a:ln w="38100">
            <a:solidFill>
              <a:schemeClr val="tx1"/>
            </a:solidFill>
            <a:round/>
            <a:headEnd/>
            <a:tailEnd type="arrow" w="med" len="med"/>
          </a:ln>
        </p:spPr>
      </p:cxnSp>
      <p:sp>
        <p:nvSpPr>
          <p:cNvPr id="53309" name="Text Box 38"/>
          <p:cNvSpPr txBox="1">
            <a:spLocks noChangeArrowheads="1"/>
          </p:cNvSpPr>
          <p:nvPr/>
        </p:nvSpPr>
        <p:spPr bwMode="auto">
          <a:xfrm>
            <a:off x="6892925" y="2555875"/>
            <a:ext cx="955675" cy="366713"/>
          </a:xfrm>
          <a:prstGeom prst="rect">
            <a:avLst/>
          </a:prstGeom>
          <a:noFill/>
          <a:ln w="9525">
            <a:noFill/>
            <a:miter lim="800000"/>
            <a:headEnd/>
            <a:tailEnd/>
          </a:ln>
        </p:spPr>
        <p:txBody>
          <a:bodyPr>
            <a:prstTxWarp prst="textNoShape">
              <a:avLst/>
            </a:prstTxWarp>
            <a:spAutoFit/>
          </a:bodyPr>
          <a:lstStyle/>
          <a:p>
            <a:pPr algn="ctr"/>
            <a:r>
              <a:rPr lang="en-US" b="1">
                <a:solidFill>
                  <a:srgbClr val="33CC33"/>
                </a:solidFill>
                <a:latin typeface="Calibri" charset="0"/>
              </a:rPr>
              <a:t>MeCbl</a:t>
            </a:r>
          </a:p>
        </p:txBody>
      </p:sp>
      <p:cxnSp>
        <p:nvCxnSpPr>
          <p:cNvPr id="93" name="Straight Arrow Connector 92"/>
          <p:cNvCxnSpPr/>
          <p:nvPr/>
        </p:nvCxnSpPr>
        <p:spPr>
          <a:xfrm rot="16200000" flipH="1">
            <a:off x="7083426" y="2336800"/>
            <a:ext cx="500062" cy="158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5185" idx="2"/>
          </p:cNvCxnSpPr>
          <p:nvPr/>
        </p:nvCxnSpPr>
        <p:spPr>
          <a:xfrm rot="5400000">
            <a:off x="5348288" y="2846388"/>
            <a:ext cx="1824037" cy="1951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722563" y="1376363"/>
            <a:ext cx="1047750" cy="4381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b="1">
              <a:solidFill>
                <a:srgbClr val="FFFF00"/>
              </a:solidFill>
              <a:ea typeface="Arial" charset="0"/>
              <a:cs typeface="Arial" charset="0"/>
            </a:endParaRPr>
          </a:p>
        </p:txBody>
      </p:sp>
      <p:sp>
        <p:nvSpPr>
          <p:cNvPr id="53313" name="Text Box 72"/>
          <p:cNvSpPr txBox="1">
            <a:spLocks noChangeArrowheads="1"/>
          </p:cNvSpPr>
          <p:nvPr/>
        </p:nvSpPr>
        <p:spPr bwMode="auto">
          <a:xfrm>
            <a:off x="2819400" y="1412875"/>
            <a:ext cx="914400" cy="400050"/>
          </a:xfrm>
          <a:prstGeom prst="rect">
            <a:avLst/>
          </a:prstGeom>
          <a:noFill/>
          <a:ln w="9525">
            <a:noFill/>
            <a:miter lim="800000"/>
            <a:headEnd/>
            <a:tailEnd/>
          </a:ln>
        </p:spPr>
        <p:txBody>
          <a:bodyPr>
            <a:prstTxWarp prst="textNoShape">
              <a:avLst/>
            </a:prstTxWarp>
            <a:spAutoFit/>
          </a:bodyPr>
          <a:lstStyle/>
          <a:p>
            <a:r>
              <a:rPr lang="en-US" sz="2000" b="1">
                <a:solidFill>
                  <a:srgbClr val="FF0000"/>
                </a:solidFill>
                <a:latin typeface="Calibri" charset="0"/>
              </a:rPr>
              <a:t>EAAT3</a:t>
            </a:r>
          </a:p>
        </p:txBody>
      </p:sp>
      <p:sp>
        <p:nvSpPr>
          <p:cNvPr id="53314" name="AutoShape 75"/>
          <p:cNvSpPr>
            <a:spLocks noChangeArrowheads="1"/>
          </p:cNvSpPr>
          <p:nvPr/>
        </p:nvSpPr>
        <p:spPr bwMode="auto">
          <a:xfrm>
            <a:off x="7010400" y="685800"/>
            <a:ext cx="1905000" cy="838200"/>
          </a:xfrm>
          <a:prstGeom prst="roundRect">
            <a:avLst>
              <a:gd name="adj" fmla="val 16667"/>
            </a:avLst>
          </a:prstGeom>
          <a:noFill/>
          <a:ln w="28575">
            <a:solidFill>
              <a:schemeClr val="tx1"/>
            </a:solidFill>
            <a:round/>
            <a:headEnd/>
            <a:tailEnd/>
          </a:ln>
        </p:spPr>
        <p:txBody>
          <a:bodyPr wrap="none" anchor="ctr">
            <a:prstTxWarp prst="textNoShape">
              <a:avLst/>
            </a:prstTxWarp>
          </a:bodyPr>
          <a:lstStyle/>
          <a:p>
            <a:endParaRPr lang="en-US" b="1">
              <a:latin typeface="Calibri" charset="0"/>
            </a:endParaRPr>
          </a:p>
        </p:txBody>
      </p:sp>
      <p:sp>
        <p:nvSpPr>
          <p:cNvPr id="53315" name="Text Box 76"/>
          <p:cNvSpPr txBox="1">
            <a:spLocks noChangeArrowheads="1"/>
          </p:cNvSpPr>
          <p:nvPr/>
        </p:nvSpPr>
        <p:spPr bwMode="auto">
          <a:xfrm>
            <a:off x="7156450" y="685800"/>
            <a:ext cx="1203325" cy="825500"/>
          </a:xfrm>
          <a:prstGeom prst="rect">
            <a:avLst/>
          </a:prstGeom>
          <a:noFill/>
          <a:ln w="9525">
            <a:noFill/>
            <a:miter lim="800000"/>
            <a:headEnd/>
            <a:tailEnd/>
          </a:ln>
        </p:spPr>
        <p:txBody>
          <a:bodyPr wrap="none">
            <a:prstTxWarp prst="textNoShape">
              <a:avLst/>
            </a:prstTxWarp>
            <a:spAutoFit/>
          </a:bodyPr>
          <a:lstStyle/>
          <a:p>
            <a:pPr algn="ctr"/>
            <a:r>
              <a:rPr lang="en-US" sz="1600" b="1">
                <a:latin typeface="Calibri" charset="0"/>
              </a:rPr>
              <a:t>Healthy</a:t>
            </a:r>
          </a:p>
          <a:p>
            <a:pPr algn="ctr"/>
            <a:r>
              <a:rPr lang="en-US" sz="1600" b="1">
                <a:latin typeface="Calibri" charset="0"/>
              </a:rPr>
              <a:t>Glial Cells</a:t>
            </a:r>
          </a:p>
          <a:p>
            <a:pPr algn="ctr"/>
            <a:r>
              <a:rPr lang="en-US" sz="1600" b="1">
                <a:latin typeface="Calibri" charset="0"/>
              </a:rPr>
              <a:t>(Astrocytes)</a:t>
            </a:r>
          </a:p>
        </p:txBody>
      </p:sp>
      <p:sp>
        <p:nvSpPr>
          <p:cNvPr id="53316" name="Text Box 27"/>
          <p:cNvSpPr txBox="1">
            <a:spLocks noChangeArrowheads="1"/>
          </p:cNvSpPr>
          <p:nvPr/>
        </p:nvSpPr>
        <p:spPr bwMode="auto">
          <a:xfrm>
            <a:off x="3505200" y="762000"/>
            <a:ext cx="1698625" cy="369888"/>
          </a:xfrm>
          <a:prstGeom prst="rect">
            <a:avLst/>
          </a:prstGeom>
          <a:noFill/>
          <a:ln w="9525">
            <a:noFill/>
            <a:miter lim="800000"/>
            <a:headEnd/>
            <a:tailEnd/>
          </a:ln>
        </p:spPr>
        <p:txBody>
          <a:bodyPr wrap="none">
            <a:prstTxWarp prst="textNoShape">
              <a:avLst/>
            </a:prstTxWarp>
            <a:spAutoFit/>
          </a:bodyPr>
          <a:lstStyle/>
          <a:p>
            <a:r>
              <a:rPr lang="en-US" b="1">
                <a:solidFill>
                  <a:srgbClr val="FF9900"/>
                </a:solidFill>
                <a:latin typeface="Calibri" charset="0"/>
              </a:rPr>
              <a:t>Cysteinylglycine</a:t>
            </a:r>
          </a:p>
        </p:txBody>
      </p:sp>
      <p:sp>
        <p:nvSpPr>
          <p:cNvPr id="53317" name="Text Box 27"/>
          <p:cNvSpPr txBox="1">
            <a:spLocks noChangeArrowheads="1"/>
          </p:cNvSpPr>
          <p:nvPr/>
        </p:nvSpPr>
        <p:spPr bwMode="auto">
          <a:xfrm>
            <a:off x="6096000" y="914400"/>
            <a:ext cx="587375" cy="369888"/>
          </a:xfrm>
          <a:prstGeom prst="rect">
            <a:avLst/>
          </a:prstGeom>
          <a:noFill/>
          <a:ln w="9525">
            <a:noFill/>
            <a:miter lim="800000"/>
            <a:headEnd/>
            <a:tailEnd/>
          </a:ln>
        </p:spPr>
        <p:txBody>
          <a:bodyPr wrap="none">
            <a:prstTxWarp prst="textNoShape">
              <a:avLst/>
            </a:prstTxWarp>
            <a:spAutoFit/>
          </a:bodyPr>
          <a:lstStyle/>
          <a:p>
            <a:r>
              <a:rPr lang="en-US" b="1">
                <a:solidFill>
                  <a:srgbClr val="FF9900"/>
                </a:solidFill>
                <a:latin typeface="Calibri" charset="0"/>
              </a:rPr>
              <a:t>GSH</a:t>
            </a:r>
          </a:p>
        </p:txBody>
      </p:sp>
      <p:sp>
        <p:nvSpPr>
          <p:cNvPr id="53318" name="Line 80"/>
          <p:cNvSpPr>
            <a:spLocks noChangeShapeType="1"/>
          </p:cNvSpPr>
          <p:nvPr/>
        </p:nvSpPr>
        <p:spPr bwMode="auto">
          <a:xfrm flipH="1">
            <a:off x="6705600" y="1114425"/>
            <a:ext cx="30480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19" name="Line 81"/>
          <p:cNvSpPr>
            <a:spLocks noChangeShapeType="1"/>
          </p:cNvSpPr>
          <p:nvPr/>
        </p:nvSpPr>
        <p:spPr bwMode="auto">
          <a:xfrm flipH="1">
            <a:off x="5715000" y="1066800"/>
            <a:ext cx="30480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0" name="Line 82"/>
          <p:cNvSpPr>
            <a:spLocks noChangeShapeType="1"/>
          </p:cNvSpPr>
          <p:nvPr/>
        </p:nvSpPr>
        <p:spPr bwMode="auto">
          <a:xfrm flipH="1">
            <a:off x="3124200" y="914400"/>
            <a:ext cx="30480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1" name="Line 83"/>
          <p:cNvSpPr>
            <a:spLocks noChangeShapeType="1"/>
          </p:cNvSpPr>
          <p:nvPr/>
        </p:nvSpPr>
        <p:spPr bwMode="auto">
          <a:xfrm>
            <a:off x="3267075" y="2895600"/>
            <a:ext cx="175260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2" name="Line 84"/>
          <p:cNvSpPr>
            <a:spLocks noChangeShapeType="1"/>
          </p:cNvSpPr>
          <p:nvPr/>
        </p:nvSpPr>
        <p:spPr bwMode="auto">
          <a:xfrm>
            <a:off x="5791200" y="1931988"/>
            <a:ext cx="114300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3" name="Arc 85"/>
          <p:cNvSpPr>
            <a:spLocks/>
          </p:cNvSpPr>
          <p:nvPr/>
        </p:nvSpPr>
        <p:spPr bwMode="auto">
          <a:xfrm flipH="1">
            <a:off x="7334250" y="2238375"/>
            <a:ext cx="2286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prstTxWarp prst="textNoShape">
              <a:avLst/>
            </a:prstTxWarp>
          </a:bodyPr>
          <a:lstStyle/>
          <a:p>
            <a:endParaRPr lang="en-US" b="1">
              <a:solidFill>
                <a:srgbClr val="33CC33"/>
              </a:solidFill>
              <a:latin typeface="Calibri" charset="0"/>
            </a:endParaRPr>
          </a:p>
        </p:txBody>
      </p:sp>
      <p:sp>
        <p:nvSpPr>
          <p:cNvPr id="53324" name="Text Box 11"/>
          <p:cNvSpPr txBox="1">
            <a:spLocks noChangeArrowheads="1"/>
          </p:cNvSpPr>
          <p:nvPr/>
        </p:nvSpPr>
        <p:spPr bwMode="auto">
          <a:xfrm>
            <a:off x="7518400" y="2047875"/>
            <a:ext cx="631825" cy="369888"/>
          </a:xfrm>
          <a:prstGeom prst="rect">
            <a:avLst/>
          </a:prstGeom>
          <a:noFill/>
          <a:ln w="9525">
            <a:noFill/>
            <a:miter lim="800000"/>
            <a:headEnd/>
            <a:tailEnd/>
          </a:ln>
        </p:spPr>
        <p:txBody>
          <a:bodyPr wrap="none">
            <a:prstTxWarp prst="textNoShape">
              <a:avLst/>
            </a:prstTxWarp>
            <a:spAutoFit/>
          </a:bodyPr>
          <a:lstStyle/>
          <a:p>
            <a:r>
              <a:rPr lang="en-US" b="1">
                <a:solidFill>
                  <a:srgbClr val="33CC33"/>
                </a:solidFill>
                <a:latin typeface="Calibri" charset="0"/>
              </a:rPr>
              <a:t>SAM</a:t>
            </a:r>
          </a:p>
        </p:txBody>
      </p:sp>
      <p:sp>
        <p:nvSpPr>
          <p:cNvPr id="53325" name="Text Box 30"/>
          <p:cNvSpPr txBox="1">
            <a:spLocks noChangeArrowheads="1"/>
          </p:cNvSpPr>
          <p:nvPr/>
        </p:nvSpPr>
        <p:spPr bwMode="auto">
          <a:xfrm>
            <a:off x="4114800" y="1752600"/>
            <a:ext cx="696913" cy="369888"/>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alibri" charset="0"/>
              </a:rPr>
              <a:t>GSSG</a:t>
            </a:r>
          </a:p>
        </p:txBody>
      </p:sp>
      <p:sp>
        <p:nvSpPr>
          <p:cNvPr id="53326" name="Line 82"/>
          <p:cNvSpPr>
            <a:spLocks noChangeShapeType="1"/>
          </p:cNvSpPr>
          <p:nvPr/>
        </p:nvSpPr>
        <p:spPr bwMode="auto">
          <a:xfrm flipH="1">
            <a:off x="4903788" y="1941513"/>
            <a:ext cx="304800" cy="0"/>
          </a:xfrm>
          <a:prstGeom prst="line">
            <a:avLst/>
          </a:prstGeom>
          <a:noFill/>
          <a:ln w="28575">
            <a:solidFill>
              <a:schemeClr val="tx1"/>
            </a:solidFill>
            <a:round/>
            <a:headEnd type="triangle" w="med" len="med"/>
            <a:tailEnd type="triangle" w="med" len="med"/>
          </a:ln>
        </p:spPr>
        <p:txBody>
          <a:bodyPr>
            <a:prstTxWarp prst="textNoShape">
              <a:avLst/>
            </a:prstTxWarp>
          </a:bodyPr>
          <a:lstStyle/>
          <a:p>
            <a:endParaRPr lang="en-US"/>
          </a:p>
        </p:txBody>
      </p:sp>
      <p:sp>
        <p:nvSpPr>
          <p:cNvPr id="88" name="Rectangle 87"/>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b="1">
              <a:solidFill>
                <a:srgbClr val="FFFFFF"/>
              </a:solidFill>
              <a:ea typeface="Arial" charset="0"/>
              <a:cs typeface="Arial" charset="0"/>
            </a:endParaRPr>
          </a:p>
        </p:txBody>
      </p:sp>
      <p:sp>
        <p:nvSpPr>
          <p:cNvPr id="53328" name="Line 81"/>
          <p:cNvSpPr>
            <a:spLocks noChangeShapeType="1"/>
          </p:cNvSpPr>
          <p:nvPr/>
        </p:nvSpPr>
        <p:spPr bwMode="auto">
          <a:xfrm flipH="1">
            <a:off x="6003925" y="2905125"/>
            <a:ext cx="304800" cy="0"/>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53329" name="Text Box 30"/>
          <p:cNvSpPr txBox="1">
            <a:spLocks noChangeArrowheads="1"/>
          </p:cNvSpPr>
          <p:nvPr/>
        </p:nvSpPr>
        <p:spPr bwMode="auto">
          <a:xfrm>
            <a:off x="6254750" y="2717800"/>
            <a:ext cx="517525" cy="36830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alibri" charset="0"/>
              </a:rPr>
              <a:t>H</a:t>
            </a:r>
            <a:r>
              <a:rPr lang="en-US" b="1" baseline="-25000">
                <a:solidFill>
                  <a:srgbClr val="FF0000"/>
                </a:solidFill>
                <a:latin typeface="Calibri" charset="0"/>
              </a:rPr>
              <a:t>2</a:t>
            </a:r>
            <a:r>
              <a:rPr lang="en-US" b="1">
                <a:solidFill>
                  <a:srgbClr val="FF0000"/>
                </a:solidFill>
                <a:latin typeface="Calibri" charset="0"/>
              </a:rPr>
              <a:t>S</a:t>
            </a:r>
          </a:p>
        </p:txBody>
      </p:sp>
      <p:sp>
        <p:nvSpPr>
          <p:cNvPr id="53330" name="Line 44"/>
          <p:cNvSpPr>
            <a:spLocks noChangeShapeType="1"/>
          </p:cNvSpPr>
          <p:nvPr/>
        </p:nvSpPr>
        <p:spPr bwMode="auto">
          <a:xfrm flipH="1">
            <a:off x="2085975" y="1689100"/>
            <a:ext cx="898525" cy="363538"/>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53331" name="Text Box 38"/>
          <p:cNvSpPr txBox="1">
            <a:spLocks noChangeArrowheads="1"/>
          </p:cNvSpPr>
          <p:nvPr/>
        </p:nvSpPr>
        <p:spPr bwMode="auto">
          <a:xfrm>
            <a:off x="5842000" y="2020888"/>
            <a:ext cx="787400" cy="369887"/>
          </a:xfrm>
          <a:prstGeom prst="rect">
            <a:avLst/>
          </a:prstGeom>
          <a:noFill/>
          <a:ln w="9525">
            <a:noFill/>
            <a:miter lim="800000"/>
            <a:headEnd/>
            <a:tailEnd/>
          </a:ln>
        </p:spPr>
        <p:txBody>
          <a:bodyPr wrap="none">
            <a:prstTxWarp prst="textNoShape">
              <a:avLst/>
            </a:prstTxWarp>
            <a:spAutoFit/>
          </a:bodyPr>
          <a:lstStyle/>
          <a:p>
            <a:pPr algn="ctr"/>
            <a:r>
              <a:rPr lang="en-US" b="1">
                <a:solidFill>
                  <a:srgbClr val="33CC33"/>
                </a:solidFill>
                <a:latin typeface="Calibri" charset="0"/>
              </a:rPr>
              <a:t>OHCbl</a:t>
            </a:r>
          </a:p>
        </p:txBody>
      </p:sp>
      <p:sp>
        <p:nvSpPr>
          <p:cNvPr id="91" name="Arc 90"/>
          <p:cNvSpPr/>
          <p:nvPr/>
        </p:nvSpPr>
        <p:spPr bwMode="auto">
          <a:xfrm>
            <a:off x="2286000" y="1447800"/>
            <a:ext cx="685800" cy="1219200"/>
          </a:xfrm>
          <a:prstGeom prst="arc">
            <a:avLst>
              <a:gd name="adj1" fmla="val 16200000"/>
              <a:gd name="adj2" fmla="val 20387587"/>
            </a:avLst>
          </a:prstGeom>
          <a:noFill/>
          <a:ln w="28575" cap="flat" cmpd="sng" algn="ctr">
            <a:solidFill>
              <a:schemeClr val="tx1"/>
            </a:solidFill>
            <a:prstDash val="solid"/>
            <a:round/>
            <a:headEnd type="none" w="med" len="med"/>
            <a:tailEnd type="triangle" w="med" len="med"/>
          </a:ln>
          <a:effectLst/>
        </p:spPr>
        <p:txBody>
          <a:bodyPr>
            <a:prstTxWarp prst="textNoShape">
              <a:avLst/>
            </a:prstTxWarp>
          </a:bodyPr>
          <a:lstStyle/>
          <a:p>
            <a:pPr>
              <a:defRPr/>
            </a:pPr>
            <a:endParaRPr lang="en-US" b="1">
              <a:latin typeface="Calibri" charset="0"/>
            </a:endParaRPr>
          </a:p>
        </p:txBody>
      </p:sp>
      <p:sp>
        <p:nvSpPr>
          <p:cNvPr id="53333" name="TextBox 93"/>
          <p:cNvSpPr txBox="1">
            <a:spLocks noChangeArrowheads="1"/>
          </p:cNvSpPr>
          <p:nvPr/>
        </p:nvSpPr>
        <p:spPr bwMode="auto">
          <a:xfrm>
            <a:off x="1219200" y="1143000"/>
            <a:ext cx="1312863" cy="369888"/>
          </a:xfrm>
          <a:prstGeom prst="rect">
            <a:avLst/>
          </a:prstGeom>
          <a:noFill/>
          <a:ln w="9525">
            <a:noFill/>
            <a:miter lim="800000"/>
            <a:headEnd/>
            <a:tailEnd/>
          </a:ln>
        </p:spPr>
        <p:txBody>
          <a:bodyPr wrap="none">
            <a:prstTxWarp prst="textNoShape">
              <a:avLst/>
            </a:prstTxWarp>
            <a:spAutoFit/>
          </a:bodyPr>
          <a:lstStyle/>
          <a:p>
            <a:r>
              <a:rPr lang="en-US" b="1">
                <a:latin typeface="Calibri" charset="0"/>
              </a:rPr>
              <a:t>Glutamate</a:t>
            </a:r>
          </a:p>
        </p:txBody>
      </p:sp>
      <p:sp>
        <p:nvSpPr>
          <p:cNvPr id="97" name="Arc 96"/>
          <p:cNvSpPr/>
          <p:nvPr/>
        </p:nvSpPr>
        <p:spPr>
          <a:xfrm rot="16200000">
            <a:off x="6210300" y="1966913"/>
            <a:ext cx="457200" cy="3810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a:ea typeface="Arial" charset="0"/>
              <a:cs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Clinical Diagnosis</a:t>
            </a:r>
            <a:br>
              <a:rPr lang="en-US" sz="3600" smtClean="0">
                <a:ea typeface="ＭＳ Ｐゴシック" charset="-128"/>
                <a:cs typeface="ＭＳ Ｐゴシック" charset="-128"/>
              </a:rPr>
            </a:br>
            <a:r>
              <a:rPr lang="en-US" sz="3600" smtClean="0">
                <a:ea typeface="ＭＳ Ｐゴシック" charset="-128"/>
                <a:cs typeface="ＭＳ Ｐゴシック" charset="-128"/>
              </a:rPr>
              <a:t>Heavy Metal Toxicity</a:t>
            </a:r>
          </a:p>
        </p:txBody>
      </p:sp>
      <p:sp>
        <p:nvSpPr>
          <p:cNvPr id="3" name="Content Placeholder 2"/>
          <p:cNvSpPr>
            <a:spLocks noGrp="1"/>
          </p:cNvSpPr>
          <p:nvPr>
            <p:ph idx="1"/>
          </p:nvPr>
        </p:nvSpPr>
        <p:spPr/>
        <p:txBody>
          <a:bodyPr>
            <a:normAutofit/>
          </a:bodyPr>
          <a:lstStyle/>
          <a:p>
            <a:pPr eaLnBrk="1" hangingPunct="1">
              <a:lnSpc>
                <a:spcPct val="80000"/>
              </a:lnSpc>
              <a:buClr>
                <a:schemeClr val="accent1"/>
              </a:buClr>
            </a:pPr>
            <a:r>
              <a:rPr lang="en-US" sz="2700" smtClean="0">
                <a:ea typeface="ＭＳ Ｐゴシック" charset="-128"/>
                <a:cs typeface="ＭＳ Ｐゴシック" charset="-128"/>
              </a:rPr>
              <a:t>Marked sensitivity to environmental chemicals, odors, medications, and/or nutritional supplements </a:t>
            </a:r>
          </a:p>
          <a:p>
            <a:pPr eaLnBrk="1" hangingPunct="1">
              <a:lnSpc>
                <a:spcPct val="80000"/>
              </a:lnSpc>
              <a:buClr>
                <a:schemeClr val="accent1"/>
              </a:buClr>
            </a:pPr>
            <a:r>
              <a:rPr lang="en-US" sz="2700" smtClean="0">
                <a:ea typeface="ＭＳ Ｐゴシック" charset="-128"/>
                <a:cs typeface="ＭＳ Ｐゴシック" charset="-128"/>
              </a:rPr>
              <a:t>Chronic, debilitating fatigue and lethargy</a:t>
            </a:r>
          </a:p>
          <a:p>
            <a:pPr eaLnBrk="1" hangingPunct="1">
              <a:lnSpc>
                <a:spcPct val="80000"/>
              </a:lnSpc>
              <a:buClr>
                <a:schemeClr val="accent1"/>
              </a:buClr>
            </a:pPr>
            <a:r>
              <a:rPr lang="en-US" sz="2700" smtClean="0">
                <a:ea typeface="ＭＳ Ｐゴシック" charset="-128"/>
                <a:cs typeface="ＭＳ Ｐゴシック" charset="-128"/>
              </a:rPr>
              <a:t>Depression, anxiety, and/or mood swings</a:t>
            </a:r>
          </a:p>
          <a:p>
            <a:pPr eaLnBrk="1" hangingPunct="1">
              <a:lnSpc>
                <a:spcPct val="80000"/>
              </a:lnSpc>
              <a:buClr>
                <a:schemeClr val="accent1"/>
              </a:buClr>
            </a:pPr>
            <a:r>
              <a:rPr lang="en-US" sz="2700" smtClean="0">
                <a:ea typeface="ＭＳ Ｐゴシック" charset="-128"/>
                <a:cs typeface="ＭＳ Ｐゴシック" charset="-128"/>
              </a:rPr>
              <a:t>Insomnia</a:t>
            </a:r>
          </a:p>
          <a:p>
            <a:pPr eaLnBrk="1" hangingPunct="1">
              <a:lnSpc>
                <a:spcPct val="80000"/>
              </a:lnSpc>
              <a:buClr>
                <a:schemeClr val="accent1"/>
              </a:buClr>
            </a:pPr>
            <a:r>
              <a:rPr lang="en-US" sz="2700" smtClean="0">
                <a:ea typeface="ＭＳ Ｐゴシック" charset="-128"/>
                <a:cs typeface="ＭＳ Ｐゴシック" charset="-128"/>
              </a:rPr>
              <a:t>Cognitive dysfunction (poor memory and concentration, learning disorders)</a:t>
            </a:r>
          </a:p>
          <a:p>
            <a:pPr eaLnBrk="1" hangingPunct="1">
              <a:lnSpc>
                <a:spcPct val="80000"/>
              </a:lnSpc>
              <a:buClr>
                <a:schemeClr val="accent1"/>
              </a:buClr>
            </a:pPr>
            <a:r>
              <a:rPr lang="en-US" sz="2700" smtClean="0">
                <a:ea typeface="ＭＳ Ｐゴシック" charset="-128"/>
                <a:cs typeface="ＭＳ Ｐゴシック" charset="-128"/>
              </a:rPr>
              <a:t>Recurrent headaches</a:t>
            </a:r>
          </a:p>
          <a:p>
            <a:pPr eaLnBrk="1" hangingPunct="1">
              <a:lnSpc>
                <a:spcPct val="80000"/>
              </a:lnSpc>
              <a:buClr>
                <a:schemeClr val="accent1"/>
              </a:buClr>
            </a:pPr>
            <a:r>
              <a:rPr lang="en-US" sz="2700" smtClean="0">
                <a:ea typeface="ＭＳ Ｐゴシック" charset="-128"/>
                <a:cs typeface="ＭＳ Ｐゴシック" charset="-128"/>
              </a:rPr>
              <a:t>Muscle aching and weakness</a:t>
            </a:r>
          </a:p>
          <a:p>
            <a:pPr eaLnBrk="1" hangingPunct="1">
              <a:lnSpc>
                <a:spcPct val="80000"/>
              </a:lnSpc>
              <a:buClr>
                <a:schemeClr val="accent1"/>
              </a:buClr>
            </a:pPr>
            <a:r>
              <a:rPr lang="en-US" sz="2700" smtClean="0">
                <a:ea typeface="ＭＳ Ｐゴシック" charset="-128"/>
                <a:cs typeface="ＭＳ Ｐゴシック" charset="-128"/>
              </a:rPr>
              <a:t>Recurrent infections</a:t>
            </a:r>
          </a:p>
          <a:p>
            <a:pPr eaLnBrk="1" hangingPunct="1">
              <a:lnSpc>
                <a:spcPct val="80000"/>
              </a:lnSpc>
              <a:buClr>
                <a:schemeClr val="accent1"/>
              </a:buClr>
            </a:pPr>
            <a:r>
              <a:rPr lang="en-US" sz="2700" smtClean="0">
                <a:ea typeface="ＭＳ Ｐゴシック" charset="-128"/>
                <a:cs typeface="ＭＳ Ｐゴシック" charset="-128"/>
              </a:rPr>
              <a:t>Infertility</a:t>
            </a:r>
          </a:p>
          <a:p>
            <a:pPr eaLnBrk="1" hangingPunct="1">
              <a:lnSpc>
                <a:spcPct val="80000"/>
              </a:lnSpc>
            </a:pPr>
            <a:endParaRPr lang="en-US" sz="27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39298" name="Rectangle 2"/>
          <p:cNvSpPr>
            <a:spLocks noGrp="1" noChangeArrowheads="1"/>
          </p:cNvSpPr>
          <p:nvPr>
            <p:ph type="body" idx="1"/>
          </p:nvPr>
        </p:nvSpPr>
        <p:spPr>
          <a:xfrm>
            <a:off x="538163" y="1273175"/>
            <a:ext cx="8485187" cy="5949950"/>
          </a:xfrm>
        </p:spPr>
        <p:txBody>
          <a:bodyPr/>
          <a:lstStyle/>
          <a:p>
            <a:pPr marL="419100" indent="-419100" eaLnBrk="1" hangingPunct="1">
              <a:lnSpc>
                <a:spcPct val="80000"/>
              </a:lnSpc>
              <a:buClr>
                <a:schemeClr val="accent1"/>
              </a:buClr>
              <a:buFont typeface="Wingdings" charset="2"/>
              <a:buNone/>
            </a:pPr>
            <a:r>
              <a:rPr lang="en-US">
                <a:ea typeface="ＭＳ Ｐゴシック" charset="-128"/>
                <a:cs typeface="ＭＳ Ｐゴシック" charset="-128"/>
              </a:rPr>
              <a:t>History of </a:t>
            </a:r>
            <a:r>
              <a:rPr lang="en-US" smtClean="0">
                <a:ea typeface="ＭＳ Ｐゴシック" charset="-128"/>
                <a:cs typeface="ＭＳ Ｐゴシック" charset="-128"/>
              </a:rPr>
              <a:t>Exposure and Total Load:</a:t>
            </a:r>
            <a:endParaRPr lang="en-US">
              <a:ea typeface="ＭＳ Ｐゴシック" charset="-128"/>
              <a:cs typeface="ＭＳ Ｐゴシック" charset="-128"/>
            </a:endParaRPr>
          </a:p>
          <a:p>
            <a:pPr marL="419100" indent="-419100" eaLnBrk="1" hangingPunct="1">
              <a:lnSpc>
                <a:spcPct val="80000"/>
              </a:lnSpc>
              <a:buClr>
                <a:schemeClr val="accent1"/>
              </a:buClr>
            </a:pPr>
            <a:r>
              <a:rPr lang="en-US" sz="2800">
                <a:ea typeface="ＭＳ Ｐゴシック" charset="-128"/>
                <a:cs typeface="ＭＳ Ｐゴシック" charset="-128"/>
              </a:rPr>
              <a:t>Home</a:t>
            </a:r>
          </a:p>
          <a:p>
            <a:pPr marL="419100" indent="-419100" eaLnBrk="1" hangingPunct="1">
              <a:lnSpc>
                <a:spcPct val="80000"/>
              </a:lnSpc>
              <a:buClr>
                <a:schemeClr val="accent1"/>
              </a:buClr>
            </a:pPr>
            <a:r>
              <a:rPr lang="en-US" sz="2800">
                <a:ea typeface="ＭＳ Ｐゴシック" charset="-128"/>
                <a:cs typeface="ＭＳ Ｐゴシック" charset="-128"/>
              </a:rPr>
              <a:t>Hobbies</a:t>
            </a:r>
          </a:p>
          <a:p>
            <a:pPr marL="419100" indent="-419100" eaLnBrk="1" hangingPunct="1">
              <a:lnSpc>
                <a:spcPct val="80000"/>
              </a:lnSpc>
              <a:buClr>
                <a:schemeClr val="accent1"/>
              </a:buClr>
            </a:pPr>
            <a:r>
              <a:rPr lang="en-US" sz="2800">
                <a:ea typeface="ＭＳ Ｐゴシック" charset="-128"/>
                <a:cs typeface="ＭＳ Ｐゴシック" charset="-128"/>
              </a:rPr>
              <a:t>Occupation (such as being around solvents or pesticides regularly)</a:t>
            </a:r>
          </a:p>
          <a:p>
            <a:pPr marL="419100" indent="-419100" eaLnBrk="1" hangingPunct="1">
              <a:lnSpc>
                <a:spcPct val="80000"/>
              </a:lnSpc>
              <a:buClr>
                <a:schemeClr val="accent1"/>
              </a:buClr>
            </a:pPr>
            <a:r>
              <a:rPr lang="en-US" sz="2800">
                <a:ea typeface="ＭＳ Ｐゴシック" charset="-128"/>
                <a:cs typeface="ＭＳ Ｐゴシック" charset="-128"/>
              </a:rPr>
              <a:t>Personal habits</a:t>
            </a:r>
          </a:p>
          <a:p>
            <a:pPr marL="419100" indent="-419100" eaLnBrk="1" hangingPunct="1">
              <a:lnSpc>
                <a:spcPct val="80000"/>
              </a:lnSpc>
              <a:buClr>
                <a:schemeClr val="accent1"/>
              </a:buClr>
            </a:pPr>
            <a:r>
              <a:rPr lang="en-US" sz="2800" smtClean="0">
                <a:ea typeface="ＭＳ Ｐゴシック" charset="-128"/>
                <a:cs typeface="ＭＳ Ｐゴシック" charset="-128"/>
              </a:rPr>
              <a:t>Diet (fish consumption)</a:t>
            </a:r>
          </a:p>
          <a:p>
            <a:pPr marL="419100" indent="-419100" eaLnBrk="1" hangingPunct="1">
              <a:lnSpc>
                <a:spcPct val="80000"/>
              </a:lnSpc>
              <a:buClr>
                <a:schemeClr val="accent1"/>
              </a:buClr>
            </a:pPr>
            <a:r>
              <a:rPr lang="en-US" sz="2800">
                <a:ea typeface="ＭＳ Ｐゴシック" charset="-128"/>
                <a:cs typeface="ＭＳ Ｐゴシック" charset="-128"/>
              </a:rPr>
              <a:t>Medications</a:t>
            </a:r>
          </a:p>
          <a:p>
            <a:pPr marL="419100" indent="-419100" eaLnBrk="1" hangingPunct="1">
              <a:lnSpc>
                <a:spcPct val="80000"/>
              </a:lnSpc>
              <a:buClr>
                <a:schemeClr val="accent1"/>
              </a:buClr>
            </a:pPr>
            <a:r>
              <a:rPr lang="en-US" sz="2800">
                <a:ea typeface="ＭＳ Ｐゴシック" charset="-128"/>
                <a:cs typeface="ＭＳ Ｐゴシック" charset="-128"/>
              </a:rPr>
              <a:t>Dental amalgams</a:t>
            </a:r>
            <a:r>
              <a:rPr lang="en-US" sz="2800" smtClean="0">
                <a:ea typeface="ＭＳ Ｐゴシック" charset="-128"/>
                <a:cs typeface="ＭＳ Ｐゴシック" charset="-128"/>
              </a:rPr>
              <a:t> </a:t>
            </a:r>
          </a:p>
          <a:p>
            <a:pPr marL="419100" indent="-419100" eaLnBrk="1" hangingPunct="1">
              <a:lnSpc>
                <a:spcPct val="80000"/>
              </a:lnSpc>
              <a:buClr>
                <a:schemeClr val="accent1"/>
              </a:buClr>
            </a:pPr>
            <a:r>
              <a:rPr lang="en-US" sz="2800" smtClean="0">
                <a:ea typeface="ＭＳ Ｐゴシック" charset="-128"/>
                <a:cs typeface="ＭＳ Ｐゴシック" charset="-128"/>
              </a:rPr>
              <a:t>Vaccination history (flu, etc.)</a:t>
            </a:r>
          </a:p>
          <a:p>
            <a:pPr marL="419100" indent="-419100" eaLnBrk="1" hangingPunct="1">
              <a:lnSpc>
                <a:spcPct val="80000"/>
              </a:lnSpc>
              <a:buClr>
                <a:schemeClr val="accent1"/>
              </a:buClr>
            </a:pPr>
            <a:r>
              <a:rPr lang="en-US" sz="2800">
                <a:ea typeface="ＭＳ Ｐゴシック" charset="-128"/>
                <a:cs typeface="ＭＳ Ｐゴシック" charset="-128"/>
              </a:rPr>
              <a:t>Phthalate exposure (high level is an endocrine disruptor)</a:t>
            </a:r>
          </a:p>
          <a:p>
            <a:pPr marL="419100" indent="-419100" eaLnBrk="1" hangingPunct="1"/>
            <a:endParaRPr lang="en-US" sz="2800">
              <a:ea typeface="ＭＳ Ｐゴシック" charset="-128"/>
              <a:cs typeface="ＭＳ Ｐゴシック" charset="-128"/>
            </a:endParaRPr>
          </a:p>
          <a:p>
            <a:pPr marL="419100" indent="-419100" eaLnBrk="1" hangingPunct="1"/>
            <a:endParaRPr lang="en-US" sz="2800">
              <a:ea typeface="ＭＳ Ｐゴシック" charset="-128"/>
              <a:cs typeface="ＭＳ Ｐゴシック" charset="-128"/>
            </a:endParaRPr>
          </a:p>
        </p:txBody>
      </p:sp>
      <p:sp>
        <p:nvSpPr>
          <p:cNvPr id="70659" name="Rectangle 3"/>
          <p:cNvSpPr>
            <a:spLocks noGrp="1" noChangeArrowheads="1"/>
          </p:cNvSpPr>
          <p:nvPr>
            <p:ph type="title"/>
          </p:nvPr>
        </p:nvSpPr>
        <p:spPr>
          <a:xfrm>
            <a:off x="0" y="0"/>
            <a:ext cx="9144000" cy="833438"/>
          </a:xfrm>
        </p:spPr>
        <p:txBody>
          <a:bodyPr anchor="b"/>
          <a:lstStyle/>
          <a:p>
            <a:pPr eaLnBrk="1" hangingPunct="1"/>
            <a:r>
              <a:rPr lang="en-US" sz="3600">
                <a:ea typeface="ＭＳ Ｐゴシック" charset="-128"/>
                <a:cs typeface="ＭＳ Ｐゴシック" charset="-128"/>
              </a:rPr>
              <a:t>Identifying Antecedents and Triggers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9298">
                                            <p:txEl>
                                              <p:pRg st="0" end="0"/>
                                            </p:txEl>
                                          </p:spTgt>
                                        </p:tgtEl>
                                        <p:attrNameLst>
                                          <p:attrName>style.visibility</p:attrName>
                                        </p:attrNameLst>
                                      </p:cBhvr>
                                      <p:to>
                                        <p:strVal val="visible"/>
                                      </p:to>
                                    </p:set>
                                    <p:anim calcmode="lin" valueType="num">
                                      <p:cBhvr additive="base">
                                        <p:cTn id="7" dur="500" fill="hold"/>
                                        <p:tgtEl>
                                          <p:spTgt spid="43929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92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9298">
                                            <p:txEl>
                                              <p:pRg st="1" end="1"/>
                                            </p:txEl>
                                          </p:spTgt>
                                        </p:tgtEl>
                                        <p:attrNameLst>
                                          <p:attrName>style.visibility</p:attrName>
                                        </p:attrNameLst>
                                      </p:cBhvr>
                                      <p:to>
                                        <p:strVal val="visible"/>
                                      </p:to>
                                    </p:set>
                                    <p:anim calcmode="lin" valueType="num">
                                      <p:cBhvr additive="base">
                                        <p:cTn id="13" dur="500" fill="hold"/>
                                        <p:tgtEl>
                                          <p:spTgt spid="43929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929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9298">
                                            <p:txEl>
                                              <p:pRg st="2" end="2"/>
                                            </p:txEl>
                                          </p:spTgt>
                                        </p:tgtEl>
                                        <p:attrNameLst>
                                          <p:attrName>style.visibility</p:attrName>
                                        </p:attrNameLst>
                                      </p:cBhvr>
                                      <p:to>
                                        <p:strVal val="visible"/>
                                      </p:to>
                                    </p:set>
                                    <p:anim calcmode="lin" valueType="num">
                                      <p:cBhvr additive="base">
                                        <p:cTn id="19" dur="500" fill="hold"/>
                                        <p:tgtEl>
                                          <p:spTgt spid="43929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929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39298">
                                            <p:txEl>
                                              <p:pRg st="3" end="3"/>
                                            </p:txEl>
                                          </p:spTgt>
                                        </p:tgtEl>
                                        <p:attrNameLst>
                                          <p:attrName>style.visibility</p:attrName>
                                        </p:attrNameLst>
                                      </p:cBhvr>
                                      <p:to>
                                        <p:strVal val="visible"/>
                                      </p:to>
                                    </p:set>
                                    <p:anim calcmode="lin" valueType="num">
                                      <p:cBhvr additive="base">
                                        <p:cTn id="25" dur="500" fill="hold"/>
                                        <p:tgtEl>
                                          <p:spTgt spid="43929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3929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rbrak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9298">
                                            <p:txEl>
                                              <p:pRg st="4" end="4"/>
                                            </p:txEl>
                                          </p:spTgt>
                                        </p:tgtEl>
                                        <p:attrNameLst>
                                          <p:attrName>style.visibility</p:attrName>
                                        </p:attrNameLst>
                                      </p:cBhvr>
                                      <p:to>
                                        <p:strVal val="visible"/>
                                      </p:to>
                                    </p:set>
                                    <p:anim calcmode="lin" valueType="num">
                                      <p:cBhvr additive="base">
                                        <p:cTn id="31" dur="500" fill="hold"/>
                                        <p:tgtEl>
                                          <p:spTgt spid="43929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3929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rbrake.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39298">
                                            <p:txEl>
                                              <p:pRg st="5" end="5"/>
                                            </p:txEl>
                                          </p:spTgt>
                                        </p:tgtEl>
                                        <p:attrNameLst>
                                          <p:attrName>style.visibility</p:attrName>
                                        </p:attrNameLst>
                                      </p:cBhvr>
                                      <p:to>
                                        <p:strVal val="visible"/>
                                      </p:to>
                                    </p:set>
                                    <p:anim calcmode="lin" valueType="num">
                                      <p:cBhvr additive="base">
                                        <p:cTn id="37" dur="500" fill="hold"/>
                                        <p:tgtEl>
                                          <p:spTgt spid="439298">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39298">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arbrak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39298">
                                            <p:txEl>
                                              <p:pRg st="6" end="6"/>
                                            </p:txEl>
                                          </p:spTgt>
                                        </p:tgtEl>
                                        <p:attrNameLst>
                                          <p:attrName>style.visibility</p:attrName>
                                        </p:attrNameLst>
                                      </p:cBhvr>
                                      <p:to>
                                        <p:strVal val="visible"/>
                                      </p:to>
                                    </p:set>
                                    <p:anim calcmode="lin" valueType="num">
                                      <p:cBhvr additive="base">
                                        <p:cTn id="43" dur="500" fill="hold"/>
                                        <p:tgtEl>
                                          <p:spTgt spid="439298">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39298">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arbrak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39298">
                                            <p:txEl>
                                              <p:pRg st="7" end="7"/>
                                            </p:txEl>
                                          </p:spTgt>
                                        </p:tgtEl>
                                        <p:attrNameLst>
                                          <p:attrName>style.visibility</p:attrName>
                                        </p:attrNameLst>
                                      </p:cBhvr>
                                      <p:to>
                                        <p:strVal val="visible"/>
                                      </p:to>
                                    </p:set>
                                    <p:anim calcmode="lin" valueType="num">
                                      <p:cBhvr additive="base">
                                        <p:cTn id="49" dur="500" fill="hold"/>
                                        <p:tgtEl>
                                          <p:spTgt spid="439298">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39298">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arbrake.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39298">
                                            <p:txEl>
                                              <p:pRg st="8" end="8"/>
                                            </p:txEl>
                                          </p:spTgt>
                                        </p:tgtEl>
                                        <p:attrNameLst>
                                          <p:attrName>style.visibility</p:attrName>
                                        </p:attrNameLst>
                                      </p:cBhvr>
                                      <p:to>
                                        <p:strVal val="visible"/>
                                      </p:to>
                                    </p:set>
                                    <p:anim calcmode="lin" valueType="num">
                                      <p:cBhvr additive="base">
                                        <p:cTn id="55" dur="500" fill="hold"/>
                                        <p:tgtEl>
                                          <p:spTgt spid="439298">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39298">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carbrake.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39298">
                                            <p:txEl>
                                              <p:pRg st="9" end="9"/>
                                            </p:txEl>
                                          </p:spTgt>
                                        </p:tgtEl>
                                        <p:attrNameLst>
                                          <p:attrName>style.visibility</p:attrName>
                                        </p:attrNameLst>
                                      </p:cBhvr>
                                      <p:to>
                                        <p:strVal val="visible"/>
                                      </p:to>
                                    </p:set>
                                    <p:anim calcmode="lin" valueType="num">
                                      <p:cBhvr additive="base">
                                        <p:cTn id="61" dur="500" fill="hold"/>
                                        <p:tgtEl>
                                          <p:spTgt spid="439298">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39298">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8" grpId="0" build="p" autoUpdateAnimBg="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Smokestack.jpg                                                 00098906&#10;Hard Drive                     ABA78158:"/>
          <p:cNvPicPr>
            <a:picLocks noChangeAspect="1" noChangeArrowheads="1"/>
          </p:cNvPicPr>
          <p:nvPr/>
        </p:nvPicPr>
        <p:blipFill>
          <a:blip r:embed="rId2"/>
          <a:srcRect/>
          <a:stretch>
            <a:fillRect/>
          </a:stretch>
        </p:blipFill>
        <p:spPr bwMode="auto">
          <a:xfrm>
            <a:off x="-304800" y="0"/>
            <a:ext cx="9982200" cy="682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4000" smtClean="0">
                <a:ea typeface="ＭＳ Ｐゴシック" charset="-128"/>
                <a:cs typeface="ＭＳ Ｐゴシック" charset="-128"/>
              </a:rPr>
              <a:t>Laboratory Diagnosis of Metal Toxicity</a:t>
            </a:r>
          </a:p>
        </p:txBody>
      </p:sp>
      <p:sp>
        <p:nvSpPr>
          <p:cNvPr id="3" name="Content Placeholder 2"/>
          <p:cNvSpPr>
            <a:spLocks noGrp="1"/>
          </p:cNvSpPr>
          <p:nvPr>
            <p:ph idx="1"/>
          </p:nvPr>
        </p:nvSpPr>
        <p:spPr/>
        <p:txBody>
          <a:bodyPr>
            <a:normAutofit/>
          </a:bodyPr>
          <a:lstStyle/>
          <a:p>
            <a:pPr eaLnBrk="1" hangingPunct="1">
              <a:lnSpc>
                <a:spcPct val="80000"/>
              </a:lnSpc>
            </a:pPr>
            <a:r>
              <a:rPr lang="en-US" sz="3000" smtClean="0">
                <a:ea typeface="ＭＳ Ｐゴシック" charset="-128"/>
                <a:cs typeface="ＭＳ Ｐゴシック" charset="-128"/>
              </a:rPr>
              <a:t>Hair analysis </a:t>
            </a:r>
          </a:p>
          <a:p>
            <a:pPr lvl="1" eaLnBrk="1" hangingPunct="1">
              <a:lnSpc>
                <a:spcPct val="80000"/>
              </a:lnSpc>
            </a:pPr>
            <a:r>
              <a:rPr lang="en-US" sz="2600" smtClean="0"/>
              <a:t>Current methlymercury consumption</a:t>
            </a:r>
          </a:p>
          <a:p>
            <a:pPr eaLnBrk="1" hangingPunct="1">
              <a:lnSpc>
                <a:spcPct val="80000"/>
              </a:lnSpc>
            </a:pPr>
            <a:r>
              <a:rPr lang="en-US" sz="3000" smtClean="0">
                <a:ea typeface="ＭＳ Ｐゴシック" charset="-128"/>
                <a:cs typeface="ＭＳ Ｐゴシック" charset="-128"/>
              </a:rPr>
              <a:t>Whole blood analysis</a:t>
            </a:r>
          </a:p>
          <a:p>
            <a:pPr lvl="1" eaLnBrk="1" hangingPunct="1">
              <a:lnSpc>
                <a:spcPct val="80000"/>
              </a:lnSpc>
            </a:pPr>
            <a:r>
              <a:rPr lang="en-US" sz="2600" smtClean="0"/>
              <a:t>Current exposure</a:t>
            </a:r>
          </a:p>
          <a:p>
            <a:pPr eaLnBrk="1" hangingPunct="1">
              <a:lnSpc>
                <a:spcPct val="80000"/>
              </a:lnSpc>
            </a:pPr>
            <a:r>
              <a:rPr lang="en-US" sz="3000" smtClean="0">
                <a:ea typeface="ＭＳ Ｐゴシック" charset="-128"/>
                <a:cs typeface="ＭＳ Ｐゴシック" charset="-128"/>
              </a:rPr>
              <a:t>Urine Provocation Testing (DMSA or DMPS)</a:t>
            </a:r>
          </a:p>
          <a:p>
            <a:pPr lvl="1" eaLnBrk="1" hangingPunct="1">
              <a:lnSpc>
                <a:spcPct val="80000"/>
              </a:lnSpc>
            </a:pPr>
            <a:r>
              <a:rPr lang="en-US" sz="2600" smtClean="0"/>
              <a:t>Total Body Burden</a:t>
            </a:r>
          </a:p>
          <a:p>
            <a:pPr lvl="1" eaLnBrk="1" hangingPunct="1">
              <a:lnSpc>
                <a:spcPct val="80000"/>
              </a:lnSpc>
            </a:pPr>
            <a:r>
              <a:rPr lang="en-US" sz="2600" smtClean="0"/>
              <a:t>DMSA 30 mg/kg 6 hour urine collection</a:t>
            </a:r>
          </a:p>
          <a:p>
            <a:pPr lvl="1" eaLnBrk="1" hangingPunct="1">
              <a:lnSpc>
                <a:spcPct val="80000"/>
              </a:lnSpc>
            </a:pPr>
            <a:r>
              <a:rPr lang="en-US" sz="2600" smtClean="0"/>
              <a:t>DMPS 10 mg/kg or 500 mg max dose 6 hour urine</a:t>
            </a:r>
          </a:p>
          <a:p>
            <a:pPr lvl="1" eaLnBrk="1" hangingPunct="1">
              <a:lnSpc>
                <a:spcPct val="80000"/>
              </a:lnSpc>
            </a:pPr>
            <a:r>
              <a:rPr lang="en-US" sz="2600" smtClean="0"/>
              <a:t>Pre and post provocation analysis?</a:t>
            </a:r>
          </a:p>
          <a:p>
            <a:pPr lvl="1" eaLnBrk="1" hangingPunct="1">
              <a:lnSpc>
                <a:spcPct val="80000"/>
              </a:lnSpc>
            </a:pPr>
            <a:r>
              <a:rPr lang="en-US" sz="2600" smtClean="0"/>
              <a:t>What is normal?</a:t>
            </a:r>
          </a:p>
          <a:p>
            <a:pPr eaLnBrk="1" hangingPunct="1">
              <a:lnSpc>
                <a:spcPct val="80000"/>
              </a:lnSpc>
            </a:pPr>
            <a:endParaRPr lang="en-US" sz="30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Hair Analysis</a:t>
            </a:r>
          </a:p>
        </p:txBody>
      </p:sp>
      <p:pic>
        <p:nvPicPr>
          <p:cNvPr id="31747" name="Picture 3"/>
          <p:cNvPicPr>
            <a:picLocks noGrp="1" noChangeAspect="1" noChangeArrowheads="1"/>
          </p:cNvPicPr>
          <p:nvPr>
            <p:ph idx="1"/>
          </p:nvPr>
        </p:nvPicPr>
        <p:blipFill>
          <a:blip r:embed="rId2"/>
          <a:srcRect/>
          <a:stretch>
            <a:fillRect/>
          </a:stretch>
        </p:blipFill>
        <p:spPr bwMode="black">
          <a:xfrm>
            <a:off x="685800" y="2465388"/>
            <a:ext cx="7772400" cy="3187700"/>
          </a:xfrm>
          <a:effectLst>
            <a:outerShdw blurRad="63500" dist="12700" dir="2700000" algn="ctr" rotWithShape="0">
              <a:schemeClr val="bg2">
                <a:alpha val="75000"/>
              </a:scheme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Urine Toxic Metals</a:t>
            </a:r>
          </a:p>
        </p:txBody>
      </p:sp>
      <p:pic>
        <p:nvPicPr>
          <p:cNvPr id="34819" name="Picture 3"/>
          <p:cNvPicPr>
            <a:picLocks noGrp="1" noChangeAspect="1" noChangeArrowheads="1"/>
          </p:cNvPicPr>
          <p:nvPr>
            <p:ph idx="1"/>
          </p:nvPr>
        </p:nvPicPr>
        <p:blipFill>
          <a:blip r:embed="rId2"/>
          <a:srcRect/>
          <a:stretch>
            <a:fillRect/>
          </a:stretch>
        </p:blipFill>
        <p:spPr bwMode="black">
          <a:xfrm>
            <a:off x="2438400" y="1371600"/>
            <a:ext cx="4391025" cy="5334000"/>
          </a:xfrm>
          <a:effectLst>
            <a:outerShdw blurRad="63500" dist="12700" dir="2700000" algn="ctr" rotWithShape="0">
              <a:schemeClr val="bg2">
                <a:alpha val="75000"/>
              </a:scheme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Pre-Treatment Laboratory Evaluation</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75779" name="Content Placeholder 2"/>
          <p:cNvSpPr>
            <a:spLocks noGrp="1"/>
          </p:cNvSpPr>
          <p:nvPr>
            <p:ph idx="1"/>
          </p:nvPr>
        </p:nvSpPr>
        <p:spPr/>
        <p:txBody>
          <a:bodyPr/>
          <a:lstStyle/>
          <a:p>
            <a:pPr eaLnBrk="1" hangingPunct="1">
              <a:lnSpc>
                <a:spcPct val="80000"/>
              </a:lnSpc>
            </a:pPr>
            <a:r>
              <a:rPr lang="en-US" sz="3000" smtClean="0">
                <a:ea typeface="ＭＳ Ｐゴシック" charset="-128"/>
                <a:cs typeface="ＭＳ Ｐゴシック" charset="-128"/>
              </a:rPr>
              <a:t>Mineral analysis (Zn, Se, Mg)</a:t>
            </a:r>
          </a:p>
          <a:p>
            <a:pPr eaLnBrk="1" hangingPunct="1">
              <a:lnSpc>
                <a:spcPct val="80000"/>
              </a:lnSpc>
            </a:pPr>
            <a:r>
              <a:rPr lang="en-US" sz="3000" smtClean="0">
                <a:ea typeface="ＭＳ Ｐゴシック" charset="-128"/>
                <a:cs typeface="ＭＳ Ｐゴシック" charset="-128"/>
              </a:rPr>
              <a:t>Amino acid analysis (phase 2 detox)</a:t>
            </a:r>
          </a:p>
          <a:p>
            <a:pPr eaLnBrk="1" hangingPunct="1">
              <a:lnSpc>
                <a:spcPct val="80000"/>
              </a:lnSpc>
            </a:pPr>
            <a:r>
              <a:rPr lang="en-US" sz="3000" smtClean="0">
                <a:ea typeface="ＭＳ Ｐゴシック" charset="-128"/>
                <a:cs typeface="ＭＳ Ｐゴシック" charset="-128"/>
              </a:rPr>
              <a:t>Methylation assessment</a:t>
            </a:r>
          </a:p>
          <a:p>
            <a:pPr lvl="1" eaLnBrk="1" hangingPunct="1">
              <a:lnSpc>
                <a:spcPct val="80000"/>
              </a:lnSpc>
            </a:pPr>
            <a:r>
              <a:rPr lang="en-US" sz="2600" smtClean="0"/>
              <a:t>Folate status</a:t>
            </a:r>
          </a:p>
          <a:p>
            <a:pPr lvl="2" eaLnBrk="1" hangingPunct="1">
              <a:lnSpc>
                <a:spcPct val="80000"/>
              </a:lnSpc>
            </a:pPr>
            <a:r>
              <a:rPr lang="en-US" sz="2200" smtClean="0">
                <a:ea typeface="ＭＳ Ｐゴシック" charset="-128"/>
              </a:rPr>
              <a:t>Homocysteine, FIGLU (organic acids)</a:t>
            </a:r>
          </a:p>
          <a:p>
            <a:pPr lvl="1" eaLnBrk="1" hangingPunct="1">
              <a:lnSpc>
                <a:spcPct val="80000"/>
              </a:lnSpc>
            </a:pPr>
            <a:r>
              <a:rPr lang="en-US" sz="2600" smtClean="0"/>
              <a:t>B12 Status</a:t>
            </a:r>
          </a:p>
          <a:p>
            <a:pPr lvl="2" eaLnBrk="1" hangingPunct="1">
              <a:lnSpc>
                <a:spcPct val="80000"/>
              </a:lnSpc>
            </a:pPr>
            <a:r>
              <a:rPr lang="en-US" sz="2200" smtClean="0">
                <a:ea typeface="ＭＳ Ｐゴシック" charset="-128"/>
              </a:rPr>
              <a:t>Serum or urinary methylmalonic acid</a:t>
            </a:r>
          </a:p>
          <a:p>
            <a:pPr lvl="1" eaLnBrk="1" hangingPunct="1">
              <a:lnSpc>
                <a:spcPct val="80000"/>
              </a:lnSpc>
            </a:pPr>
            <a:r>
              <a:rPr lang="en-US" sz="2600" smtClean="0"/>
              <a:t>B6</a:t>
            </a:r>
          </a:p>
          <a:p>
            <a:pPr lvl="2" eaLnBrk="1" hangingPunct="1">
              <a:lnSpc>
                <a:spcPct val="80000"/>
              </a:lnSpc>
            </a:pPr>
            <a:r>
              <a:rPr lang="en-US" sz="2200" smtClean="0">
                <a:ea typeface="ＭＳ Ｐゴシック" charset="-128"/>
              </a:rPr>
              <a:t>xanthenurnate, kynurenate (organic acids)</a:t>
            </a:r>
          </a:p>
          <a:p>
            <a:pPr lvl="1" eaLnBrk="1" hangingPunct="1">
              <a:lnSpc>
                <a:spcPct val="80000"/>
              </a:lnSpc>
            </a:pPr>
            <a:r>
              <a:rPr lang="en-US" sz="2600" smtClean="0"/>
              <a:t>Genomics </a:t>
            </a:r>
          </a:p>
          <a:p>
            <a:pPr lvl="2" eaLnBrk="1" hangingPunct="1">
              <a:lnSpc>
                <a:spcPct val="80000"/>
              </a:lnSpc>
            </a:pPr>
            <a:r>
              <a:rPr lang="en-US" sz="2200" smtClean="0">
                <a:ea typeface="ＭＳ Ｐゴシック" charset="-128"/>
              </a:rPr>
              <a:t>MTHFR, Apo E genotyping, COMT, GSTM1, GSTP1</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Pre Treatment Laboratory Evaluation</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3" name="Content Placeholder 2"/>
          <p:cNvSpPr>
            <a:spLocks noGrp="1"/>
          </p:cNvSpPr>
          <p:nvPr>
            <p:ph idx="1"/>
          </p:nvPr>
        </p:nvSpPr>
        <p:spPr/>
        <p:txBody>
          <a:bodyPr>
            <a:normAutofit/>
          </a:bodyPr>
          <a:lstStyle/>
          <a:p>
            <a:pPr eaLnBrk="1" hangingPunct="1">
              <a:lnSpc>
                <a:spcPct val="80000"/>
              </a:lnSpc>
            </a:pPr>
            <a:r>
              <a:rPr lang="en-US" sz="3000" smtClean="0">
                <a:ea typeface="ＭＳ Ｐゴシック" charset="-128"/>
                <a:cs typeface="ＭＳ Ｐゴシック" charset="-128"/>
              </a:rPr>
              <a:t>Glutathione Status</a:t>
            </a:r>
          </a:p>
          <a:p>
            <a:pPr lvl="1" eaLnBrk="1" hangingPunct="1">
              <a:lnSpc>
                <a:spcPct val="80000"/>
              </a:lnSpc>
            </a:pPr>
            <a:r>
              <a:rPr lang="en-US" sz="2600" smtClean="0"/>
              <a:t>Reduced GSH</a:t>
            </a:r>
          </a:p>
          <a:p>
            <a:pPr lvl="1" eaLnBrk="1" hangingPunct="1">
              <a:lnSpc>
                <a:spcPct val="80000"/>
              </a:lnSpc>
            </a:pPr>
            <a:r>
              <a:rPr lang="en-US" sz="2600" smtClean="0"/>
              <a:t>Urinary pyroglutamate and sulfate</a:t>
            </a:r>
          </a:p>
          <a:p>
            <a:pPr lvl="1" eaLnBrk="1" hangingPunct="1">
              <a:lnSpc>
                <a:spcPct val="80000"/>
              </a:lnSpc>
            </a:pPr>
            <a:r>
              <a:rPr lang="en-US" sz="2600" smtClean="0"/>
              <a:t>GSTM1 and GSTP1 SNP’s</a:t>
            </a:r>
          </a:p>
          <a:p>
            <a:pPr eaLnBrk="1" hangingPunct="1">
              <a:lnSpc>
                <a:spcPct val="80000"/>
              </a:lnSpc>
            </a:pPr>
            <a:r>
              <a:rPr lang="en-US" sz="3000" smtClean="0">
                <a:ea typeface="ＭＳ Ｐゴシック" charset="-128"/>
                <a:cs typeface="ＭＳ Ｐゴシック" charset="-128"/>
              </a:rPr>
              <a:t>Urinary Porphryins</a:t>
            </a:r>
          </a:p>
          <a:p>
            <a:pPr lvl="1" eaLnBrk="1" hangingPunct="1">
              <a:lnSpc>
                <a:spcPct val="80000"/>
              </a:lnSpc>
            </a:pPr>
            <a:r>
              <a:rPr lang="en-US" sz="2600" smtClean="0"/>
              <a:t>Impaired iron metabolism</a:t>
            </a:r>
          </a:p>
          <a:p>
            <a:pPr eaLnBrk="1" hangingPunct="1">
              <a:lnSpc>
                <a:spcPct val="80000"/>
              </a:lnSpc>
            </a:pPr>
            <a:r>
              <a:rPr lang="en-US" sz="3000" smtClean="0">
                <a:ea typeface="ＭＳ Ｐゴシック" charset="-128"/>
                <a:cs typeface="ＭＳ Ｐゴシック" charset="-128"/>
              </a:rPr>
              <a:t>Challenge Testing Phase 1 and Phase 2 detox</a:t>
            </a:r>
          </a:p>
          <a:p>
            <a:pPr eaLnBrk="1" hangingPunct="1">
              <a:lnSpc>
                <a:spcPct val="80000"/>
              </a:lnSpc>
            </a:pPr>
            <a:r>
              <a:rPr lang="en-US" sz="3000" smtClean="0">
                <a:ea typeface="ＭＳ Ｐゴシック" charset="-128"/>
                <a:cs typeface="ＭＳ Ｐゴシック" charset="-128"/>
              </a:rPr>
              <a:t>Redox Status</a:t>
            </a:r>
          </a:p>
          <a:p>
            <a:pPr lvl="1" eaLnBrk="1" hangingPunct="1">
              <a:lnSpc>
                <a:spcPct val="80000"/>
              </a:lnSpc>
            </a:pPr>
            <a:r>
              <a:rPr lang="en-US" sz="2600" smtClean="0"/>
              <a:t>Lipid peroxides</a:t>
            </a:r>
          </a:p>
          <a:p>
            <a:pPr lvl="1" eaLnBrk="1" hangingPunct="1">
              <a:lnSpc>
                <a:spcPct val="80000"/>
              </a:lnSpc>
            </a:pPr>
            <a:r>
              <a:rPr lang="en-US" sz="2600" smtClean="0"/>
              <a:t>Urinary 8 0HDG (organic acids)</a:t>
            </a:r>
          </a:p>
          <a:p>
            <a:pPr eaLnBrk="1" hangingPunct="1">
              <a:lnSpc>
                <a:spcPct val="80000"/>
              </a:lnSpc>
            </a:pPr>
            <a:endParaRPr lang="en-US" sz="30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Ancillary Laboratory Evaluation</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3" name="Content Placeholder 2"/>
          <p:cNvSpPr>
            <a:spLocks noGrp="1"/>
          </p:cNvSpPr>
          <p:nvPr>
            <p:ph idx="1"/>
          </p:nvPr>
        </p:nvSpPr>
        <p:spPr/>
        <p:txBody>
          <a:bodyPr>
            <a:normAutofit lnSpcReduction="10000"/>
          </a:bodyPr>
          <a:lstStyle/>
          <a:p>
            <a:pPr eaLnBrk="1" hangingPunct="1">
              <a:lnSpc>
                <a:spcPct val="80000"/>
              </a:lnSpc>
            </a:pPr>
            <a:r>
              <a:rPr lang="en-US" sz="3000" smtClean="0">
                <a:ea typeface="ＭＳ Ｐゴシック" charset="-128"/>
                <a:cs typeface="ＭＳ Ｐゴシック" charset="-128"/>
              </a:rPr>
              <a:t>Basic lab evaluation</a:t>
            </a:r>
          </a:p>
          <a:p>
            <a:pPr lvl="1" eaLnBrk="1" hangingPunct="1">
              <a:lnSpc>
                <a:spcPct val="80000"/>
              </a:lnSpc>
            </a:pPr>
            <a:r>
              <a:rPr lang="en-US" sz="2600" smtClean="0"/>
              <a:t>CBC, LFT’s, renal function</a:t>
            </a:r>
          </a:p>
          <a:p>
            <a:pPr eaLnBrk="1" hangingPunct="1">
              <a:lnSpc>
                <a:spcPct val="80000"/>
              </a:lnSpc>
            </a:pPr>
            <a:r>
              <a:rPr lang="en-US" sz="3000" smtClean="0">
                <a:ea typeface="ＭＳ Ｐゴシック" charset="-128"/>
                <a:cs typeface="ＭＳ Ｐゴシック" charset="-128"/>
              </a:rPr>
              <a:t>Immune Dysfunction</a:t>
            </a:r>
          </a:p>
          <a:p>
            <a:pPr lvl="1" eaLnBrk="1" hangingPunct="1">
              <a:lnSpc>
                <a:spcPct val="80000"/>
              </a:lnSpc>
            </a:pPr>
            <a:r>
              <a:rPr lang="en-US" sz="2600" smtClean="0"/>
              <a:t>Melisa Testing</a:t>
            </a:r>
          </a:p>
          <a:p>
            <a:pPr lvl="1" eaLnBrk="1" hangingPunct="1">
              <a:lnSpc>
                <a:spcPct val="80000"/>
              </a:lnSpc>
            </a:pPr>
            <a:r>
              <a:rPr lang="en-US" sz="2600" smtClean="0"/>
              <a:t>Autoantibodies (ANA, SSA, SSB, RF, ScL-70, anti-CCP, ds-DNA, anti-cardiolipin antibodies, celiac antibodies)</a:t>
            </a:r>
          </a:p>
          <a:p>
            <a:pPr lvl="1" eaLnBrk="1" hangingPunct="1">
              <a:lnSpc>
                <a:spcPct val="80000"/>
              </a:lnSpc>
            </a:pPr>
            <a:r>
              <a:rPr lang="en-US" sz="2600" smtClean="0"/>
              <a:t>Myelin basic protein antibodies</a:t>
            </a:r>
          </a:p>
          <a:p>
            <a:pPr lvl="1" eaLnBrk="1" hangingPunct="1">
              <a:lnSpc>
                <a:spcPct val="80000"/>
              </a:lnSpc>
            </a:pPr>
            <a:r>
              <a:rPr lang="en-US" sz="2600" smtClean="0"/>
              <a:t>Food sensitivities – IgG</a:t>
            </a:r>
          </a:p>
          <a:p>
            <a:pPr eaLnBrk="1" hangingPunct="1">
              <a:lnSpc>
                <a:spcPct val="80000"/>
              </a:lnSpc>
            </a:pPr>
            <a:r>
              <a:rPr lang="en-US" sz="3000" smtClean="0">
                <a:ea typeface="ＭＳ Ｐゴシック" charset="-128"/>
                <a:cs typeface="ＭＳ Ｐゴシック" charset="-128"/>
              </a:rPr>
              <a:t>Gut Evaluation </a:t>
            </a:r>
          </a:p>
          <a:p>
            <a:pPr lvl="1" eaLnBrk="1" hangingPunct="1">
              <a:lnSpc>
                <a:spcPct val="80000"/>
              </a:lnSpc>
            </a:pPr>
            <a:r>
              <a:rPr lang="en-US" sz="2600" smtClean="0"/>
              <a:t>Urinary dysbiosis markers</a:t>
            </a:r>
          </a:p>
          <a:p>
            <a:pPr lvl="1" eaLnBrk="1" hangingPunct="1">
              <a:lnSpc>
                <a:spcPct val="80000"/>
              </a:lnSpc>
            </a:pPr>
            <a:r>
              <a:rPr lang="en-US" sz="2600" smtClean="0"/>
              <a:t>Comprehensive stool analysis, DNA microbiology</a:t>
            </a:r>
          </a:p>
          <a:p>
            <a:pPr lvl="1" eaLnBrk="1" hangingPunct="1">
              <a:lnSpc>
                <a:spcPct val="80000"/>
              </a:lnSpc>
            </a:pPr>
            <a:endParaRPr lang="en-US" sz="260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123825"/>
            <a:ext cx="7772400" cy="1190625"/>
          </a:xfrm>
        </p:spPr>
        <p:txBody>
          <a:bodyPr/>
          <a:lstStyle/>
          <a:p>
            <a:pPr eaLnBrk="1" hangingPunct="1"/>
            <a:r>
              <a:rPr lang="en-US" sz="4000">
                <a:ea typeface="ＭＳ Ｐゴシック" charset="-128"/>
                <a:cs typeface="ＭＳ Ｐゴシック" charset="-128"/>
              </a:rPr>
              <a:t>Genomic Testing for Detoxification</a:t>
            </a:r>
          </a:p>
        </p:txBody>
      </p:sp>
      <p:sp>
        <p:nvSpPr>
          <p:cNvPr id="80899" name="Rectangle 3"/>
          <p:cNvSpPr>
            <a:spLocks noGrp="1" noChangeArrowheads="1"/>
          </p:cNvSpPr>
          <p:nvPr>
            <p:ph type="body" idx="1"/>
          </p:nvPr>
        </p:nvSpPr>
        <p:spPr>
          <a:xfrm>
            <a:off x="685800" y="1652588"/>
            <a:ext cx="7772400" cy="4529137"/>
          </a:xfrm>
        </p:spPr>
        <p:txBody>
          <a:bodyPr/>
          <a:lstStyle/>
          <a:p>
            <a:pPr eaLnBrk="1" hangingPunct="1">
              <a:buFont typeface="Wingdings" charset="2"/>
              <a:buNone/>
            </a:pPr>
            <a:r>
              <a:rPr lang="en-US" sz="2800">
                <a:ea typeface="ＭＳ Ｐゴシック" charset="-128"/>
                <a:cs typeface="ＭＳ Ｐゴシック" charset="-128"/>
              </a:rPr>
              <a:t>When to Order?</a:t>
            </a:r>
          </a:p>
          <a:p>
            <a:pPr lvl="1" eaLnBrk="1" hangingPunct="1"/>
            <a:r>
              <a:rPr lang="en-US" sz="2400"/>
              <a:t>Patient with multiple chemical sensitivity</a:t>
            </a:r>
          </a:p>
          <a:p>
            <a:pPr lvl="1" eaLnBrk="1" hangingPunct="1"/>
            <a:r>
              <a:rPr lang="en-US" sz="2400"/>
              <a:t>Patient with hx of multiple drug reactions</a:t>
            </a:r>
          </a:p>
          <a:p>
            <a:pPr lvl="1" eaLnBrk="1" hangingPunct="1"/>
            <a:r>
              <a:rPr lang="en-US" sz="2400"/>
              <a:t>Patient with a history of side effects to a class of medications</a:t>
            </a:r>
          </a:p>
          <a:p>
            <a:pPr lvl="1" eaLnBrk="1" hangingPunct="1"/>
            <a:r>
              <a:rPr lang="en-US" sz="2400"/>
              <a:t>Patient with refractory mood disorder or fatigue</a:t>
            </a:r>
          </a:p>
          <a:p>
            <a:pPr lvl="1" eaLnBrk="1" hangingPunct="1"/>
            <a:r>
              <a:rPr lang="en-US" sz="2400"/>
              <a:t>Patient with a difficult case of fibromyalgia</a:t>
            </a:r>
          </a:p>
          <a:p>
            <a:pPr lvl="1" eaLnBrk="1" hangingPunct="1"/>
            <a:r>
              <a:rPr lang="en-US" sz="2400"/>
              <a:t>Patient with a story of a triggering event of an exposure to toxins</a:t>
            </a:r>
          </a:p>
          <a:p>
            <a:pPr lvl="1" eaLnBrk="1" hangingPunct="1"/>
            <a:r>
              <a:rPr lang="en-US" sz="2400"/>
              <a:t>Patient with chronic pain</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57150"/>
            <a:ext cx="9144000" cy="1739900"/>
          </a:xfrm>
        </p:spPr>
        <p:txBody>
          <a:bodyPr/>
          <a:lstStyle/>
          <a:p>
            <a:pPr eaLnBrk="1" hangingPunct="1"/>
            <a:r>
              <a:rPr lang="en-US" sz="4000" smtClean="0">
                <a:ea typeface="ＭＳ Ｐゴシック" charset="-128"/>
                <a:cs typeface="ＭＳ Ｐゴシック" charset="-128"/>
              </a:rPr>
              <a:t>General Principles: Detoxification</a:t>
            </a:r>
          </a:p>
        </p:txBody>
      </p:sp>
      <p:sp>
        <p:nvSpPr>
          <p:cNvPr id="447491" name="Rectangle 3"/>
          <p:cNvSpPr>
            <a:spLocks noGrp="1" noChangeArrowheads="1"/>
          </p:cNvSpPr>
          <p:nvPr>
            <p:ph type="body" idx="1"/>
          </p:nvPr>
        </p:nvSpPr>
        <p:spPr>
          <a:xfrm>
            <a:off x="192088" y="1927225"/>
            <a:ext cx="8770937" cy="4367213"/>
          </a:xfrm>
          <a:noFill/>
        </p:spPr>
        <p:txBody>
          <a:bodyPr/>
          <a:lstStyle/>
          <a:p>
            <a:pPr eaLnBrk="1" hangingPunct="1">
              <a:buClr>
                <a:schemeClr val="accent1"/>
              </a:buClr>
            </a:pPr>
            <a:r>
              <a:rPr lang="en-US" u="sng">
                <a:ea typeface="ＭＳ Ｐゴシック" charset="-128"/>
                <a:cs typeface="ＭＳ Ｐゴシック" charset="-128"/>
              </a:rPr>
              <a:t>Reduce Toxic Load</a:t>
            </a:r>
            <a:r>
              <a:rPr lang="en-US">
                <a:ea typeface="ＭＳ Ｐゴシック" charset="-128"/>
                <a:cs typeface="ＭＳ Ｐゴシック" charset="-128"/>
              </a:rPr>
              <a:t>: Minimize exposure</a:t>
            </a:r>
          </a:p>
          <a:p>
            <a:pPr eaLnBrk="1" hangingPunct="1">
              <a:buClr>
                <a:schemeClr val="accent1"/>
              </a:buClr>
            </a:pPr>
            <a:r>
              <a:rPr lang="en-US" u="sng">
                <a:ea typeface="ＭＳ Ｐゴシック" charset="-128"/>
                <a:cs typeface="ＭＳ Ｐゴシック" charset="-128"/>
              </a:rPr>
              <a:t>Increase Mobilization</a:t>
            </a:r>
            <a:r>
              <a:rPr lang="en-US">
                <a:ea typeface="ＭＳ Ｐゴシック" charset="-128"/>
                <a:cs typeface="ＭＳ Ｐゴシック" charset="-128"/>
              </a:rPr>
              <a:t>: Toxic metal chelation as necessary</a:t>
            </a:r>
          </a:p>
          <a:p>
            <a:pPr eaLnBrk="1" hangingPunct="1">
              <a:buClr>
                <a:schemeClr val="accent1"/>
              </a:buClr>
            </a:pPr>
            <a:r>
              <a:rPr lang="en-US" u="sng">
                <a:ea typeface="ＭＳ Ｐゴシック" charset="-128"/>
                <a:cs typeface="ＭＳ Ｐゴシック" charset="-128"/>
              </a:rPr>
              <a:t>Maximize Biotransformation</a:t>
            </a:r>
            <a:r>
              <a:rPr lang="en-US">
                <a:ea typeface="ＭＳ Ｐゴシック" charset="-128"/>
                <a:cs typeface="ＭＳ Ｐゴシック" charset="-128"/>
              </a:rPr>
              <a:t>: Balanced, effective, and supported phase I and II detoxification </a:t>
            </a:r>
          </a:p>
          <a:p>
            <a:pPr eaLnBrk="1" hangingPunct="1">
              <a:buClr>
                <a:schemeClr val="accent1"/>
              </a:buClr>
            </a:pPr>
            <a:r>
              <a:rPr lang="en-US" u="sng">
                <a:ea typeface="ＭＳ Ｐゴシック" charset="-128"/>
                <a:cs typeface="ＭＳ Ｐゴシック" charset="-128"/>
              </a:rPr>
              <a:t>Minimize Redistribution</a:t>
            </a:r>
            <a:r>
              <a:rPr lang="en-US">
                <a:ea typeface="ＭＳ Ｐゴシック" charset="-128"/>
                <a:cs typeface="ＭＳ Ｐゴシック" charset="-128"/>
              </a:rPr>
              <a:t>: Bowel health and the 4R program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anim calcmode="lin" valueType="num">
                                      <p:cBhvr additive="base">
                                        <p:cTn id="7" dur="500" fill="hold"/>
                                        <p:tgtEl>
                                          <p:spTgt spid="447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74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7491">
                                            <p:txEl>
                                              <p:pRg st="1" end="1"/>
                                            </p:txEl>
                                          </p:spTgt>
                                        </p:tgtEl>
                                        <p:attrNameLst>
                                          <p:attrName>style.visibility</p:attrName>
                                        </p:attrNameLst>
                                      </p:cBhvr>
                                      <p:to>
                                        <p:strVal val="visible"/>
                                      </p:to>
                                    </p:set>
                                    <p:anim calcmode="lin" valueType="num">
                                      <p:cBhvr additive="base">
                                        <p:cTn id="13" dur="500" fill="hold"/>
                                        <p:tgtEl>
                                          <p:spTgt spid="4474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74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rbrak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7491">
                                            <p:txEl>
                                              <p:pRg st="2" end="2"/>
                                            </p:txEl>
                                          </p:spTgt>
                                        </p:tgtEl>
                                        <p:attrNameLst>
                                          <p:attrName>style.visibility</p:attrName>
                                        </p:attrNameLst>
                                      </p:cBhvr>
                                      <p:to>
                                        <p:strVal val="visible"/>
                                      </p:to>
                                    </p:set>
                                    <p:anim calcmode="lin" valueType="num">
                                      <p:cBhvr additive="base">
                                        <p:cTn id="19" dur="500" fill="hold"/>
                                        <p:tgtEl>
                                          <p:spTgt spid="4474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74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47491">
                                            <p:txEl>
                                              <p:pRg st="3" end="3"/>
                                            </p:txEl>
                                          </p:spTgt>
                                        </p:tgtEl>
                                        <p:attrNameLst>
                                          <p:attrName>style.visibility</p:attrName>
                                        </p:attrNameLst>
                                      </p:cBhvr>
                                      <p:to>
                                        <p:strVal val="visible"/>
                                      </p:to>
                                    </p:set>
                                    <p:anim calcmode="lin" valueType="num">
                                      <p:cBhvr additive="base">
                                        <p:cTn id="25" dur="500" fill="hold"/>
                                        <p:tgtEl>
                                          <p:spTgt spid="4474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474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autoUpdateAnimBg="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600" smtClean="0">
                <a:ea typeface="ＭＳ Ｐゴシック" charset="-128"/>
                <a:cs typeface="ＭＳ Ｐゴシック" charset="-128"/>
              </a:rPr>
              <a:t>Preparation for Treatment: 3 Months</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3" name="Content Placeholder 2"/>
          <p:cNvSpPr>
            <a:spLocks noGrp="1"/>
          </p:cNvSpPr>
          <p:nvPr>
            <p:ph idx="1"/>
          </p:nvPr>
        </p:nvSpPr>
        <p:spPr/>
        <p:txBody>
          <a:bodyPr>
            <a:normAutofit/>
          </a:bodyPr>
          <a:lstStyle/>
          <a:p>
            <a:pPr eaLnBrk="1" hangingPunct="1">
              <a:lnSpc>
                <a:spcPct val="80000"/>
              </a:lnSpc>
            </a:pPr>
            <a:r>
              <a:rPr lang="en-US" sz="3000" smtClean="0">
                <a:ea typeface="ＭＳ Ｐゴシック" charset="-128"/>
                <a:cs typeface="ＭＳ Ｐゴシック" charset="-128"/>
              </a:rPr>
              <a:t>Remove sources of toxins</a:t>
            </a:r>
          </a:p>
          <a:p>
            <a:pPr lvl="1" eaLnBrk="1" hangingPunct="1">
              <a:lnSpc>
                <a:spcPct val="80000"/>
              </a:lnSpc>
            </a:pPr>
            <a:r>
              <a:rPr lang="en-US" sz="2600" smtClean="0"/>
              <a:t>Fish (Hg containing)</a:t>
            </a:r>
          </a:p>
          <a:p>
            <a:pPr lvl="1" eaLnBrk="1" hangingPunct="1">
              <a:lnSpc>
                <a:spcPct val="80000"/>
              </a:lnSpc>
            </a:pPr>
            <a:r>
              <a:rPr lang="en-US" sz="2600" smtClean="0"/>
              <a:t>Dental amalgams</a:t>
            </a:r>
          </a:p>
          <a:p>
            <a:pPr eaLnBrk="1" hangingPunct="1">
              <a:lnSpc>
                <a:spcPct val="80000"/>
              </a:lnSpc>
            </a:pPr>
            <a:r>
              <a:rPr lang="en-US" sz="3000" smtClean="0">
                <a:ea typeface="ＭＳ Ｐゴシック" charset="-128"/>
                <a:cs typeface="ＭＳ Ｐゴシック" charset="-128"/>
              </a:rPr>
              <a:t>Fix the gut (4R program)</a:t>
            </a:r>
          </a:p>
          <a:p>
            <a:pPr lvl="1" eaLnBrk="1" hangingPunct="1">
              <a:lnSpc>
                <a:spcPct val="80000"/>
              </a:lnSpc>
            </a:pPr>
            <a:r>
              <a:rPr lang="en-US" sz="2600" smtClean="0"/>
              <a:t>Importance of fiber and regular BM</a:t>
            </a:r>
          </a:p>
          <a:p>
            <a:pPr eaLnBrk="1" hangingPunct="1">
              <a:lnSpc>
                <a:spcPct val="80000"/>
              </a:lnSpc>
            </a:pPr>
            <a:r>
              <a:rPr lang="en-US" sz="3000" smtClean="0">
                <a:ea typeface="ＭＳ Ｐゴシック" charset="-128"/>
                <a:cs typeface="ＭＳ Ｐゴシック" charset="-128"/>
              </a:rPr>
              <a:t>Optimize Detoxification Routes </a:t>
            </a:r>
          </a:p>
          <a:p>
            <a:pPr lvl="1" eaLnBrk="1" hangingPunct="1">
              <a:lnSpc>
                <a:spcPct val="80000"/>
              </a:lnSpc>
            </a:pPr>
            <a:r>
              <a:rPr lang="en-US" sz="2600" smtClean="0"/>
              <a:t>urine, stool, sweat – saunas</a:t>
            </a:r>
          </a:p>
          <a:p>
            <a:pPr eaLnBrk="1" hangingPunct="1">
              <a:lnSpc>
                <a:spcPct val="80000"/>
              </a:lnSpc>
            </a:pPr>
            <a:r>
              <a:rPr lang="en-US" sz="3000" smtClean="0">
                <a:ea typeface="ＭＳ Ｐゴシック" charset="-128"/>
                <a:cs typeface="ＭＳ Ｐゴシック" charset="-128"/>
              </a:rPr>
              <a:t>Optimize Antioxidant Status</a:t>
            </a:r>
          </a:p>
          <a:p>
            <a:pPr lvl="1" eaLnBrk="1" hangingPunct="1">
              <a:lnSpc>
                <a:spcPct val="80000"/>
              </a:lnSpc>
            </a:pPr>
            <a:r>
              <a:rPr lang="en-US" sz="2600" smtClean="0"/>
              <a:t>Dietary phytonutrients</a:t>
            </a:r>
          </a:p>
          <a:p>
            <a:pPr lvl="1" eaLnBrk="1" hangingPunct="1">
              <a:lnSpc>
                <a:spcPct val="80000"/>
              </a:lnSpc>
            </a:pPr>
            <a:r>
              <a:rPr lang="en-US" sz="2600" smtClean="0"/>
              <a:t>Buffered vitamin C, vitamin E, CH3-SH chemistry</a:t>
            </a:r>
          </a:p>
          <a:p>
            <a:pPr lvl="1" eaLnBrk="1" hangingPunct="1">
              <a:lnSpc>
                <a:spcPct val="80000"/>
              </a:lnSpc>
            </a:pPr>
            <a:endParaRPr lang="en-US" sz="2600" smtClean="0"/>
          </a:p>
          <a:p>
            <a:pPr lvl="1" eaLnBrk="1" hangingPunct="1">
              <a:lnSpc>
                <a:spcPct val="80000"/>
              </a:lnSpc>
            </a:pPr>
            <a:endParaRPr lang="en-US" sz="2600" smtClean="0"/>
          </a:p>
          <a:p>
            <a:pPr eaLnBrk="1" hangingPunct="1">
              <a:lnSpc>
                <a:spcPct val="80000"/>
              </a:lnSpc>
            </a:pPr>
            <a:endParaRPr lang="en-US" sz="30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sz="4000" smtClean="0">
                <a:ea typeface="ＭＳ Ｐゴシック" charset="-128"/>
                <a:cs typeface="ＭＳ Ｐゴシック" charset="-128"/>
              </a:rPr>
              <a:t>Preparation: Optimize Nutrient Status</a:t>
            </a:r>
          </a:p>
        </p:txBody>
      </p:sp>
      <p:sp>
        <p:nvSpPr>
          <p:cNvPr id="3" name="Content Placeholder 2"/>
          <p:cNvSpPr>
            <a:spLocks noGrp="1"/>
          </p:cNvSpPr>
          <p:nvPr>
            <p:ph idx="1"/>
          </p:nvPr>
        </p:nvSpPr>
        <p:spPr/>
        <p:txBody>
          <a:bodyPr>
            <a:normAutofit/>
          </a:bodyPr>
          <a:lstStyle/>
          <a:p>
            <a:pPr eaLnBrk="1" hangingPunct="1">
              <a:lnSpc>
                <a:spcPct val="90000"/>
              </a:lnSpc>
            </a:pPr>
            <a:r>
              <a:rPr lang="en-US" sz="3000" smtClean="0">
                <a:ea typeface="ＭＳ Ｐゴシック" charset="-128"/>
                <a:cs typeface="ＭＳ Ｐゴシック" charset="-128"/>
              </a:rPr>
              <a:t>Detoxification diet (crucifers, allium, green tea, protein)</a:t>
            </a:r>
          </a:p>
          <a:p>
            <a:pPr eaLnBrk="1" hangingPunct="1">
              <a:lnSpc>
                <a:spcPct val="90000"/>
              </a:lnSpc>
            </a:pPr>
            <a:r>
              <a:rPr lang="en-US" sz="3000" smtClean="0">
                <a:ea typeface="ＭＳ Ｐゴシック" charset="-128"/>
                <a:cs typeface="ＭＳ Ｐゴシック" charset="-128"/>
              </a:rPr>
              <a:t>Adequate mineralization (Zn, Se, Mg especially)</a:t>
            </a:r>
          </a:p>
          <a:p>
            <a:pPr eaLnBrk="1" hangingPunct="1">
              <a:lnSpc>
                <a:spcPct val="90000"/>
              </a:lnSpc>
            </a:pPr>
            <a:r>
              <a:rPr lang="en-US" sz="3000" smtClean="0">
                <a:ea typeface="ＭＳ Ｐゴシック" charset="-128"/>
                <a:cs typeface="ＭＳ Ｐゴシック" charset="-128"/>
              </a:rPr>
              <a:t>Amino acid replacement (empiric or based on testing)</a:t>
            </a:r>
          </a:p>
          <a:p>
            <a:pPr eaLnBrk="1" hangingPunct="1">
              <a:lnSpc>
                <a:spcPct val="90000"/>
              </a:lnSpc>
            </a:pPr>
            <a:r>
              <a:rPr lang="en-US" sz="3000" smtClean="0">
                <a:ea typeface="ＭＳ Ｐゴシック" charset="-128"/>
                <a:cs typeface="ＭＳ Ｐゴシック" charset="-128"/>
              </a:rPr>
              <a:t>Optimization methylation and sulfation status</a:t>
            </a:r>
          </a:p>
          <a:p>
            <a:pPr lvl="1" eaLnBrk="1" hangingPunct="1">
              <a:lnSpc>
                <a:spcPct val="90000"/>
              </a:lnSpc>
            </a:pPr>
            <a:r>
              <a:rPr lang="en-US" sz="2600" smtClean="0"/>
              <a:t>Methyl folate, methylcobalamin, B6, TMG, NAC, whey protein</a:t>
            </a:r>
          </a:p>
          <a:p>
            <a:pPr eaLnBrk="1" hangingPunct="1">
              <a:lnSpc>
                <a:spcPct val="90000"/>
              </a:lnSpc>
            </a:pPr>
            <a:r>
              <a:rPr lang="en-US" sz="3000" smtClean="0">
                <a:ea typeface="ＭＳ Ｐゴシック" charset="-128"/>
                <a:cs typeface="ＭＳ Ｐゴシック" charset="-128"/>
              </a:rPr>
              <a:t>Herbal support (milk thistle, garlic)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srcRect/>
          <a:stretch>
            <a:fillRect/>
          </a:stretch>
        </p:blipFill>
        <p:spPr bwMode="black">
          <a:xfrm>
            <a:off x="2133600" y="0"/>
            <a:ext cx="5204416"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52930"/>
                                        </p:tgtEl>
                                        <p:attrNameLst>
                                          <p:attrName>style.visibility</p:attrName>
                                        </p:attrNameLst>
                                      </p:cBhvr>
                                      <p:to>
                                        <p:strVal val="visible"/>
                                      </p:to>
                                    </p:set>
                                    <p:animEffect transition="in" filter="box(out)">
                                      <p:cBhvr>
                                        <p:cTn id="7" dur="500"/>
                                        <p:tgtEl>
                                          <p:spTgt spid="252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2" descr="Figure 9-3"/>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tx1"/>
          </a:solidFill>
          <a:ln w="9525">
            <a:noFill/>
            <a:miter lim="800000"/>
            <a:headEnd/>
            <a:tailEnd/>
          </a:ln>
        </p:spPr>
      </p:pic>
      <p:sp>
        <p:nvSpPr>
          <p:cNvPr id="87043" name="Text Box 3"/>
          <p:cNvSpPr txBox="1">
            <a:spLocks noChangeArrowheads="1"/>
          </p:cNvSpPr>
          <p:nvPr/>
        </p:nvSpPr>
        <p:spPr bwMode="auto">
          <a:xfrm>
            <a:off x="0" y="6378575"/>
            <a:ext cx="9144000" cy="327025"/>
          </a:xfrm>
          <a:prstGeom prst="rect">
            <a:avLst/>
          </a:prstGeom>
          <a:solidFill>
            <a:schemeClr val="bg1"/>
          </a:solidFill>
          <a:ln w="9525">
            <a:noFill/>
            <a:miter lim="800000"/>
            <a:headEnd/>
            <a:tailEnd/>
          </a:ln>
        </p:spPr>
        <p:txBody>
          <a:bodyPr lIns="82058" tIns="41029" rIns="82058" bIns="41029">
            <a:prstTxWarp prst="textNoShape">
              <a:avLst/>
            </a:prstTxWarp>
            <a:spAutoFit/>
          </a:bodyPr>
          <a:lstStyle/>
          <a:p>
            <a:pPr algn="ctr">
              <a:spcBef>
                <a:spcPct val="50000"/>
              </a:spcBef>
            </a:pPr>
            <a:r>
              <a:rPr lang="en-US" sz="1600">
                <a:latin typeface="Calibri" charset="0"/>
              </a:rPr>
              <a:t>FIGURE 9.3   </a:t>
            </a:r>
            <a:r>
              <a:rPr lang="en-US" sz="1600" i="1">
                <a:latin typeface="Calibri" charset="0"/>
              </a:rPr>
              <a:t>Liver detoxification pathways and supportive nutrients, p. 254 in Clinical Nutrition</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smtClean="0">
                <a:ea typeface="ＭＳ Ｐゴシック" charset="-128"/>
                <a:cs typeface="ＭＳ Ｐゴシック" charset="-128"/>
              </a:rPr>
              <a:t>Dental Amalgams?</a:t>
            </a:r>
          </a:p>
        </p:txBody>
      </p:sp>
      <p:sp>
        <p:nvSpPr>
          <p:cNvPr id="89091" name="Content Placeholder 2"/>
          <p:cNvSpPr>
            <a:spLocks noGrp="1"/>
          </p:cNvSpPr>
          <p:nvPr>
            <p:ph idx="1"/>
          </p:nvPr>
        </p:nvSpPr>
        <p:spPr/>
        <p:txBody>
          <a:bodyPr/>
          <a:lstStyle/>
          <a:p>
            <a:pPr eaLnBrk="1" hangingPunct="1"/>
            <a:r>
              <a:rPr lang="en-US" smtClean="0">
                <a:ea typeface="ＭＳ Ｐゴシック" charset="-128"/>
                <a:cs typeface="ＭＳ Ｐゴシック" charset="-128"/>
              </a:rPr>
              <a:t>Documented source of Hg</a:t>
            </a:r>
          </a:p>
          <a:p>
            <a:pPr eaLnBrk="1" hangingPunct="1"/>
            <a:r>
              <a:rPr lang="en-US" smtClean="0">
                <a:ea typeface="ＭＳ Ｐゴシック" charset="-128"/>
                <a:cs typeface="ＭＳ Ｐゴシック" charset="-128"/>
              </a:rPr>
              <a:t>Removal associated with 50% or more reduction in body burden on provocation testing</a:t>
            </a:r>
          </a:p>
          <a:p>
            <a:pPr eaLnBrk="1" hangingPunct="1"/>
            <a:r>
              <a:rPr lang="en-US" smtClean="0">
                <a:ea typeface="ＭＳ Ｐゴシック" charset="-128"/>
                <a:cs typeface="ＭＳ Ｐゴシック" charset="-128"/>
              </a:rPr>
              <a:t>Safe removal essential -  </a:t>
            </a:r>
            <a:r>
              <a:rPr lang="en-US" smtClean="0">
                <a:ea typeface="ＭＳ Ｐゴシック" charset="-128"/>
                <a:cs typeface="ＭＳ Ｐゴシック" charset="-128"/>
                <a:hlinkClick r:id="rId2"/>
              </a:rPr>
              <a:t>www.iaomt.org</a:t>
            </a:r>
            <a:endParaRPr lang="en-US" smtClean="0">
              <a:ea typeface="ＭＳ Ｐゴシック" charset="-128"/>
              <a:cs typeface="ＭＳ Ｐゴシック" charset="-128"/>
            </a:endParaRPr>
          </a:p>
          <a:p>
            <a:pPr eaLnBrk="1" hangingPunct="1"/>
            <a:r>
              <a:rPr lang="en-US" smtClean="0">
                <a:ea typeface="ＭＳ Ｐゴシック" charset="-128"/>
                <a:cs typeface="ＭＳ Ｐゴシック" charset="-128"/>
              </a:rPr>
              <a:t>Support during removal – options</a:t>
            </a:r>
          </a:p>
          <a:p>
            <a:pPr eaLnBrk="1" hangingPunct="1"/>
            <a:r>
              <a:rPr lang="en-US" smtClean="0">
                <a:ea typeface="ＭＳ Ｐゴシック" charset="-128"/>
                <a:cs typeface="ＭＳ Ｐゴシック" charset="-128"/>
              </a:rPr>
              <a:t>Chelation before, during and after?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0114" name="Title 3"/>
          <p:cNvSpPr>
            <a:spLocks noGrp="1"/>
          </p:cNvSpPr>
          <p:nvPr>
            <p:ph type="ctrTitle"/>
          </p:nvPr>
        </p:nvSpPr>
        <p:spPr/>
        <p:txBody>
          <a:bodyPr/>
          <a:lstStyle/>
          <a:p>
            <a:pPr eaLnBrk="1" hangingPunct="1"/>
            <a:r>
              <a:rPr lang="en-US" dirty="0" smtClean="0">
                <a:ea typeface="ＭＳ Ｐゴシック" charset="-128"/>
                <a:cs typeface="ＭＳ Ｐゴシック" charset="-128"/>
              </a:rPr>
              <a:t>Treatment of </a:t>
            </a:r>
            <a:br>
              <a:rPr lang="en-US" dirty="0" smtClean="0">
                <a:ea typeface="ＭＳ Ｐゴシック" charset="-128"/>
                <a:cs typeface="ＭＳ Ｐゴシック" charset="-128"/>
              </a:rPr>
            </a:br>
            <a:r>
              <a:rPr lang="en-US" dirty="0" smtClean="0">
                <a:ea typeface="ＭＳ Ｐゴシック" charset="-128"/>
                <a:cs typeface="ＭＳ Ｐゴシック" charset="-128"/>
              </a:rPr>
              <a:t>Metal Toxicity</a:t>
            </a:r>
          </a:p>
        </p:txBody>
      </p:sp>
      <p:sp>
        <p:nvSpPr>
          <p:cNvPr id="5" name="Subtitle 4"/>
          <p:cNvSpPr>
            <a:spLocks noGrp="1"/>
          </p:cNvSpPr>
          <p:nvPr>
            <p:ph type="subTitle" idx="1"/>
          </p:nvPr>
        </p:nvSpPr>
        <p:spPr/>
        <p:txBody>
          <a:bodyPr>
            <a:normAutofit/>
          </a:bodyPr>
          <a:lstStyle/>
          <a:p>
            <a:pPr eaLnBrk="1" hangingPunct="1"/>
            <a:endParaRPr lang="en-US" dirty="0">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mtClean="0">
                <a:ea typeface="ＭＳ Ｐゴシック" charset="-128"/>
                <a:cs typeface="ＭＳ Ｐゴシック" charset="-128"/>
              </a:rPr>
              <a:t>Treatment</a:t>
            </a:r>
          </a:p>
        </p:txBody>
      </p:sp>
      <p:sp>
        <p:nvSpPr>
          <p:cNvPr id="91139" name="Content Placeholder 2"/>
          <p:cNvSpPr>
            <a:spLocks noGrp="1"/>
          </p:cNvSpPr>
          <p:nvPr>
            <p:ph idx="1"/>
          </p:nvPr>
        </p:nvSpPr>
        <p:spPr/>
        <p:txBody>
          <a:bodyPr/>
          <a:lstStyle/>
          <a:p>
            <a:pPr eaLnBrk="1" hangingPunct="1"/>
            <a:r>
              <a:rPr lang="en-US" smtClean="0">
                <a:ea typeface="ＭＳ Ｐゴシック" charset="-128"/>
                <a:cs typeface="ＭＳ Ｐゴシック" charset="-128"/>
              </a:rPr>
              <a:t>Continue “pre-treatment” strategies</a:t>
            </a:r>
          </a:p>
          <a:p>
            <a:pPr lvl="1" eaLnBrk="1" hangingPunct="1"/>
            <a:r>
              <a:rPr lang="en-US" smtClean="0"/>
              <a:t>Gut support, minerals, amino acids, sulfation/methylation support, antioxidants, herbs</a:t>
            </a:r>
          </a:p>
          <a:p>
            <a:pPr eaLnBrk="1" hangingPunct="1"/>
            <a:r>
              <a:rPr lang="en-US" smtClean="0">
                <a:ea typeface="ＭＳ Ｐゴシック" charset="-128"/>
                <a:cs typeface="ＭＳ Ｐゴシック" charset="-128"/>
              </a:rPr>
              <a:t>Chelating Agents (DMPS, DMSA, Ca-ETDA)</a:t>
            </a:r>
          </a:p>
          <a:p>
            <a:pPr lvl="1" eaLnBrk="1" hangingPunct="1"/>
            <a:r>
              <a:rPr lang="en-US" smtClean="0"/>
              <a:t>Informed consent needed</a:t>
            </a:r>
          </a:p>
          <a:p>
            <a:pPr eaLnBrk="1" hangingPunct="1"/>
            <a:r>
              <a:rPr lang="en-US" smtClean="0">
                <a:ea typeface="ＭＳ Ｐゴシック" charset="-128"/>
                <a:cs typeface="ＭＳ Ｐゴシック" charset="-128"/>
              </a:rPr>
              <a:t>Intravenous Support (GSH, vitamin C, PC)</a:t>
            </a:r>
          </a:p>
          <a:p>
            <a:pPr eaLnBrk="1" hangingPunct="1"/>
            <a:r>
              <a:rPr lang="en-US" smtClean="0">
                <a:ea typeface="ＭＳ Ｐゴシック" charset="-128"/>
                <a:cs typeface="ＭＳ Ｐゴシック" charset="-128"/>
              </a:rPr>
              <a:t>Fluids, fiber, exercise</a:t>
            </a:r>
          </a:p>
          <a:p>
            <a:pPr eaLnBrk="1" hangingPunct="1"/>
            <a:r>
              <a:rPr lang="en-US" smtClean="0">
                <a:ea typeface="ＭＳ Ｐゴシック" charset="-128"/>
                <a:cs typeface="ＭＳ Ｐゴシック" charset="-128"/>
              </a:rPr>
              <a:t>Sauna Therapy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smtClean="0">
                <a:ea typeface="ＭＳ Ｐゴシック" charset="-128"/>
                <a:cs typeface="ＭＳ Ｐゴシック" charset="-128"/>
              </a:rPr>
              <a:t>Chelation Options</a:t>
            </a:r>
          </a:p>
        </p:txBody>
      </p:sp>
      <p:sp>
        <p:nvSpPr>
          <p:cNvPr id="3" name="Content Placeholder 2"/>
          <p:cNvSpPr>
            <a:spLocks noGrp="1"/>
          </p:cNvSpPr>
          <p:nvPr>
            <p:ph idx="1"/>
          </p:nvPr>
        </p:nvSpPr>
        <p:spPr/>
        <p:txBody>
          <a:bodyPr>
            <a:normAutofit/>
          </a:bodyPr>
          <a:lstStyle/>
          <a:p>
            <a:pPr eaLnBrk="1" hangingPunct="1">
              <a:lnSpc>
                <a:spcPct val="80000"/>
              </a:lnSpc>
            </a:pPr>
            <a:r>
              <a:rPr lang="en-US" sz="2700" smtClean="0">
                <a:ea typeface="ＭＳ Ｐゴシック" charset="-128"/>
                <a:cs typeface="ＭＳ Ｐゴシック" charset="-128"/>
              </a:rPr>
              <a:t>First line: oral DMSA</a:t>
            </a:r>
          </a:p>
          <a:p>
            <a:pPr eaLnBrk="1" hangingPunct="1">
              <a:lnSpc>
                <a:spcPct val="80000"/>
              </a:lnSpc>
            </a:pPr>
            <a:r>
              <a:rPr lang="en-US" sz="2700" smtClean="0">
                <a:ea typeface="ＭＳ Ｐゴシック" charset="-128"/>
                <a:cs typeface="ＭＳ Ｐゴシック" charset="-128"/>
              </a:rPr>
              <a:t>10 mg/kg divided bid-tid 3 days on 11 days off</a:t>
            </a:r>
          </a:p>
          <a:p>
            <a:pPr eaLnBrk="1" hangingPunct="1">
              <a:lnSpc>
                <a:spcPct val="80000"/>
              </a:lnSpc>
            </a:pPr>
            <a:r>
              <a:rPr lang="en-US" sz="2700" smtClean="0">
                <a:ea typeface="ＭＳ Ｐゴシック" charset="-128"/>
                <a:cs typeface="ＭＳ Ｐゴシック" charset="-128"/>
              </a:rPr>
              <a:t>Compounding pharmacies</a:t>
            </a:r>
          </a:p>
          <a:p>
            <a:pPr eaLnBrk="1" hangingPunct="1">
              <a:lnSpc>
                <a:spcPct val="80000"/>
              </a:lnSpc>
            </a:pPr>
            <a:r>
              <a:rPr lang="en-US" sz="2700" smtClean="0">
                <a:ea typeface="ＭＳ Ｐゴシック" charset="-128"/>
                <a:cs typeface="ＭＳ Ｐゴシック" charset="-128"/>
              </a:rPr>
              <a:t>Standard doses</a:t>
            </a:r>
          </a:p>
          <a:p>
            <a:pPr lvl="1" eaLnBrk="1" hangingPunct="1">
              <a:lnSpc>
                <a:spcPct val="80000"/>
              </a:lnSpc>
            </a:pPr>
            <a:r>
              <a:rPr lang="en-US" sz="2400" smtClean="0"/>
              <a:t> 100 mg bid for children</a:t>
            </a:r>
          </a:p>
          <a:p>
            <a:pPr lvl="1" eaLnBrk="1" hangingPunct="1">
              <a:lnSpc>
                <a:spcPct val="80000"/>
              </a:lnSpc>
            </a:pPr>
            <a:r>
              <a:rPr lang="en-US" sz="2400" smtClean="0"/>
              <a:t>250 mg bid for adults</a:t>
            </a:r>
          </a:p>
          <a:p>
            <a:pPr eaLnBrk="1" hangingPunct="1">
              <a:lnSpc>
                <a:spcPct val="80000"/>
              </a:lnSpc>
            </a:pPr>
            <a:r>
              <a:rPr lang="en-US" sz="2700" smtClean="0">
                <a:ea typeface="ＭＳ Ｐゴシック" charset="-128"/>
                <a:cs typeface="ＭＳ Ｐゴシック" charset="-128"/>
              </a:rPr>
              <a:t>Duration of Therapy – as long as it takes</a:t>
            </a:r>
          </a:p>
          <a:p>
            <a:pPr eaLnBrk="1" hangingPunct="1">
              <a:lnSpc>
                <a:spcPct val="80000"/>
              </a:lnSpc>
            </a:pPr>
            <a:r>
              <a:rPr lang="en-US" sz="2700" smtClean="0">
                <a:ea typeface="ＭＳ Ｐゴシック" charset="-128"/>
                <a:cs typeface="ＭＳ Ｐゴシック" charset="-128"/>
              </a:rPr>
              <a:t>Considerations: Redox and mineral replacement</a:t>
            </a:r>
          </a:p>
          <a:p>
            <a:pPr eaLnBrk="1" hangingPunct="1">
              <a:lnSpc>
                <a:spcPct val="80000"/>
              </a:lnSpc>
            </a:pPr>
            <a:r>
              <a:rPr lang="en-US" sz="2700" smtClean="0">
                <a:ea typeface="ＭＳ Ｐゴシック" charset="-128"/>
                <a:cs typeface="ＭＳ Ｐゴシック" charset="-128"/>
              </a:rPr>
              <a:t>Side effects: gas, bloating, yeast overgrowth, fatigue, Steven’s Johnson, or Erythema multiforme (rare)</a:t>
            </a:r>
          </a:p>
          <a:p>
            <a:pPr eaLnBrk="1" hangingPunct="1">
              <a:lnSpc>
                <a:spcPct val="80000"/>
              </a:lnSpc>
            </a:pPr>
            <a:r>
              <a:rPr lang="en-US" sz="2700" smtClean="0">
                <a:ea typeface="ＭＳ Ｐゴシック" charset="-128"/>
                <a:cs typeface="ＭＳ Ｐゴシック" charset="-128"/>
              </a:rPr>
              <a:t>Alternative delivery: suppositories, creams</a:t>
            </a:r>
          </a:p>
          <a:p>
            <a:pPr eaLnBrk="1" hangingPunct="1">
              <a:lnSpc>
                <a:spcPct val="80000"/>
              </a:lnSpc>
            </a:pPr>
            <a:endParaRPr lang="en-US" sz="2700" smtClean="0">
              <a:ea typeface="ＭＳ Ｐゴシック" charset="-128"/>
              <a:cs typeface="ＭＳ Ｐゴシック" charset="-128"/>
            </a:endParaRPr>
          </a:p>
          <a:p>
            <a:pPr eaLnBrk="1" hangingPunct="1">
              <a:lnSpc>
                <a:spcPct val="80000"/>
              </a:lnSpc>
            </a:pPr>
            <a:endParaRPr lang="en-US" sz="2700" smtClean="0">
              <a:ea typeface="ＭＳ Ｐゴシック" charset="-128"/>
              <a:cs typeface="ＭＳ Ｐゴシック" charset="-128"/>
            </a:endParaRPr>
          </a:p>
          <a:p>
            <a:pPr eaLnBrk="1" hangingPunct="1">
              <a:lnSpc>
                <a:spcPct val="80000"/>
              </a:lnSpc>
            </a:pPr>
            <a:endParaRPr lang="en-US" sz="2700" smtClean="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smtClean="0">
                <a:ea typeface="ＭＳ Ｐゴシック" charset="-128"/>
                <a:cs typeface="ＭＳ Ｐゴシック" charset="-128"/>
              </a:rPr>
              <a:t>Chelation Options</a:t>
            </a:r>
          </a:p>
        </p:txBody>
      </p:sp>
      <p:sp>
        <p:nvSpPr>
          <p:cNvPr id="3" name="Content Placeholder 2"/>
          <p:cNvSpPr>
            <a:spLocks noGrp="1"/>
          </p:cNvSpPr>
          <p:nvPr>
            <p:ph idx="1"/>
          </p:nvPr>
        </p:nvSpPr>
        <p:spPr/>
        <p:txBody>
          <a:bodyPr>
            <a:normAutofit/>
          </a:bodyPr>
          <a:lstStyle/>
          <a:p>
            <a:pPr eaLnBrk="1" hangingPunct="1">
              <a:lnSpc>
                <a:spcPct val="80000"/>
              </a:lnSpc>
            </a:pPr>
            <a:r>
              <a:rPr lang="en-US" sz="2500" smtClean="0">
                <a:ea typeface="ＭＳ Ｐゴシック" charset="-128"/>
                <a:cs typeface="ＭＳ Ｐゴシック" charset="-128"/>
              </a:rPr>
              <a:t>Second line: oral DMPS (40% better absorption)</a:t>
            </a:r>
          </a:p>
          <a:p>
            <a:pPr eaLnBrk="1" hangingPunct="1">
              <a:lnSpc>
                <a:spcPct val="80000"/>
              </a:lnSpc>
            </a:pPr>
            <a:r>
              <a:rPr lang="en-US" sz="2500" smtClean="0">
                <a:ea typeface="ＭＳ Ｐゴシック" charset="-128"/>
                <a:cs typeface="ＭＳ Ｐゴシック" charset="-128"/>
              </a:rPr>
              <a:t>10 mg/kg divided bid-tid 3 days on 11 days off</a:t>
            </a:r>
          </a:p>
          <a:p>
            <a:pPr eaLnBrk="1" hangingPunct="1">
              <a:lnSpc>
                <a:spcPct val="80000"/>
              </a:lnSpc>
            </a:pPr>
            <a:r>
              <a:rPr lang="en-US" sz="2500" smtClean="0">
                <a:ea typeface="ＭＳ Ｐゴシック" charset="-128"/>
                <a:cs typeface="ＭＳ Ｐゴシック" charset="-128"/>
              </a:rPr>
              <a:t>Compounding pharmacies</a:t>
            </a:r>
          </a:p>
          <a:p>
            <a:pPr eaLnBrk="1" hangingPunct="1">
              <a:lnSpc>
                <a:spcPct val="80000"/>
              </a:lnSpc>
            </a:pPr>
            <a:r>
              <a:rPr lang="en-US" sz="2500" smtClean="0">
                <a:ea typeface="ＭＳ Ｐゴシック" charset="-128"/>
                <a:cs typeface="ＭＳ Ｐゴシック" charset="-128"/>
              </a:rPr>
              <a:t>Standard doses</a:t>
            </a:r>
          </a:p>
          <a:p>
            <a:pPr lvl="1" eaLnBrk="1" hangingPunct="1">
              <a:lnSpc>
                <a:spcPct val="80000"/>
              </a:lnSpc>
            </a:pPr>
            <a:r>
              <a:rPr lang="en-US" sz="2200" smtClean="0"/>
              <a:t> 100 mg bid for children</a:t>
            </a:r>
          </a:p>
          <a:p>
            <a:pPr lvl="1" eaLnBrk="1" hangingPunct="1">
              <a:lnSpc>
                <a:spcPct val="80000"/>
              </a:lnSpc>
            </a:pPr>
            <a:r>
              <a:rPr lang="en-US" sz="2200" smtClean="0"/>
              <a:t>200 mg bid for adults</a:t>
            </a:r>
          </a:p>
          <a:p>
            <a:pPr eaLnBrk="1" hangingPunct="1">
              <a:lnSpc>
                <a:spcPct val="80000"/>
              </a:lnSpc>
            </a:pPr>
            <a:r>
              <a:rPr lang="en-US" sz="2500" smtClean="0">
                <a:ea typeface="ＭＳ Ｐゴシック" charset="-128"/>
                <a:cs typeface="ＭＳ Ｐゴシック" charset="-128"/>
              </a:rPr>
              <a:t>Duration of Therapy – as long as it takes</a:t>
            </a:r>
          </a:p>
          <a:p>
            <a:pPr eaLnBrk="1" hangingPunct="1">
              <a:lnSpc>
                <a:spcPct val="80000"/>
              </a:lnSpc>
            </a:pPr>
            <a:r>
              <a:rPr lang="en-US" sz="2500" smtClean="0">
                <a:ea typeface="ＭＳ Ｐゴシック" charset="-128"/>
                <a:cs typeface="ＭＳ Ｐゴシック" charset="-128"/>
              </a:rPr>
              <a:t>Considerations: Redox and mineral replacement</a:t>
            </a:r>
          </a:p>
          <a:p>
            <a:pPr eaLnBrk="1" hangingPunct="1">
              <a:lnSpc>
                <a:spcPct val="80000"/>
              </a:lnSpc>
            </a:pPr>
            <a:r>
              <a:rPr lang="en-US" sz="2500" smtClean="0">
                <a:ea typeface="ＭＳ Ｐゴシック" charset="-128"/>
                <a:cs typeface="ＭＳ Ｐゴシック" charset="-128"/>
              </a:rPr>
              <a:t>Side effects: yeast overgrowth, fatigue, Steven’s Johnson, or Erythema multiforme (rare)</a:t>
            </a:r>
          </a:p>
          <a:p>
            <a:pPr eaLnBrk="1" hangingPunct="1">
              <a:lnSpc>
                <a:spcPct val="80000"/>
              </a:lnSpc>
            </a:pPr>
            <a:r>
              <a:rPr lang="en-US" sz="2500" smtClean="0">
                <a:ea typeface="ＭＳ Ｐゴシック" charset="-128"/>
                <a:cs typeface="ＭＳ Ｐゴシック" charset="-128"/>
              </a:rPr>
              <a:t>Alternative delivery: suppositories, creams, intravenous</a:t>
            </a:r>
          </a:p>
          <a:p>
            <a:pPr eaLnBrk="1" hangingPunct="1">
              <a:lnSpc>
                <a:spcPct val="80000"/>
              </a:lnSpc>
            </a:pPr>
            <a:endParaRPr lang="en-US" sz="2500" smtClean="0">
              <a:ea typeface="ＭＳ Ｐゴシック" charset="-128"/>
              <a:cs typeface="ＭＳ Ｐゴシック" charset="-128"/>
            </a:endParaRPr>
          </a:p>
          <a:p>
            <a:pPr eaLnBrk="1" hangingPunct="1">
              <a:lnSpc>
                <a:spcPct val="80000"/>
              </a:lnSpc>
            </a:pPr>
            <a:endParaRPr lang="en-US" sz="2500" smtClean="0">
              <a:ea typeface="ＭＳ Ｐゴシック" charset="-128"/>
              <a:cs typeface="ＭＳ Ｐゴシック" charset="-128"/>
            </a:endParaRPr>
          </a:p>
          <a:p>
            <a:pPr eaLnBrk="1" hangingPunct="1">
              <a:lnSpc>
                <a:spcPct val="80000"/>
              </a:lnSpc>
            </a:pPr>
            <a:endParaRPr lang="en-US" sz="2500" smtClean="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smtClean="0">
                <a:ea typeface="ＭＳ Ｐゴシック" charset="-128"/>
                <a:cs typeface="ＭＳ Ｐゴシック" charset="-128"/>
              </a:rPr>
              <a:t>Ca-ETDA</a:t>
            </a:r>
          </a:p>
        </p:txBody>
      </p:sp>
      <p:sp>
        <p:nvSpPr>
          <p:cNvPr id="94211" name="Content Placeholder 2"/>
          <p:cNvSpPr>
            <a:spLocks noGrp="1"/>
          </p:cNvSpPr>
          <p:nvPr>
            <p:ph idx="1"/>
          </p:nvPr>
        </p:nvSpPr>
        <p:spPr/>
        <p:txBody>
          <a:bodyPr/>
          <a:lstStyle/>
          <a:p>
            <a:pPr eaLnBrk="1" hangingPunct="1"/>
            <a:r>
              <a:rPr lang="en-US" smtClean="0">
                <a:ea typeface="ＭＳ Ｐゴシック" charset="-128"/>
                <a:cs typeface="ＭＳ Ｐゴシック" charset="-128"/>
              </a:rPr>
              <a:t>More lead specific</a:t>
            </a:r>
          </a:p>
          <a:p>
            <a:pPr eaLnBrk="1" hangingPunct="1"/>
            <a:r>
              <a:rPr lang="en-US" smtClean="0">
                <a:ea typeface="ＭＳ Ｐゴシック" charset="-128"/>
                <a:cs typeface="ＭＳ Ｐゴシック" charset="-128"/>
              </a:rPr>
              <a:t>Intravenous most common but suppositories effective </a:t>
            </a:r>
          </a:p>
          <a:p>
            <a:pPr eaLnBrk="1" hangingPunct="1"/>
            <a:r>
              <a:rPr lang="en-US" smtClean="0">
                <a:ea typeface="ＭＳ Ｐゴシック" charset="-128"/>
                <a:cs typeface="ＭＳ Ｐゴシック" charset="-128"/>
              </a:rPr>
              <a:t>Compounding pharmacies or Detoxamins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eaLnBrk="1" hangingPunct="1"/>
            <a:r>
              <a:rPr lang="en-US" sz="3600" smtClean="0">
                <a:ea typeface="ＭＳ Ｐゴシック" charset="-128"/>
                <a:cs typeface="ＭＳ Ｐゴシック" charset="-128"/>
              </a:rPr>
              <a:t>Adjunctive Use of Supplements</a:t>
            </a:r>
            <a:br>
              <a:rPr lang="en-US" sz="3600" smtClean="0">
                <a:ea typeface="ＭＳ Ｐゴシック" charset="-128"/>
                <a:cs typeface="ＭＳ Ｐゴシック" charset="-128"/>
              </a:rPr>
            </a:br>
            <a:r>
              <a:rPr lang="en-US" sz="3600" smtClean="0">
                <a:ea typeface="ＭＳ Ｐゴシック" charset="-128"/>
                <a:cs typeface="ＭＳ Ｐゴシック" charset="-128"/>
              </a:rPr>
              <a:t>Support Phase 1 and Phase 2 Detox</a:t>
            </a:r>
            <a:br>
              <a:rPr lang="en-US" sz="3600" smtClean="0">
                <a:ea typeface="ＭＳ Ｐゴシック" charset="-128"/>
                <a:cs typeface="ＭＳ Ｐゴシック" charset="-128"/>
              </a:rPr>
            </a:br>
            <a:endParaRPr lang="en-US" sz="3600" smtClean="0">
              <a:ea typeface="ＭＳ Ｐゴシック" charset="-128"/>
              <a:cs typeface="ＭＳ Ｐゴシック" charset="-128"/>
            </a:endParaRPr>
          </a:p>
        </p:txBody>
      </p:sp>
      <p:sp>
        <p:nvSpPr>
          <p:cNvPr id="3" name="Content Placeholder 2"/>
          <p:cNvSpPr>
            <a:spLocks noGrp="1"/>
          </p:cNvSpPr>
          <p:nvPr>
            <p:ph idx="1"/>
          </p:nvPr>
        </p:nvSpPr>
        <p:spPr/>
        <p:txBody>
          <a:bodyPr>
            <a:normAutofit/>
          </a:bodyPr>
          <a:lstStyle/>
          <a:p>
            <a:pPr eaLnBrk="1" hangingPunct="1">
              <a:lnSpc>
                <a:spcPct val="80000"/>
              </a:lnSpc>
            </a:pPr>
            <a:r>
              <a:rPr lang="en-US" sz="2700" dirty="0" smtClean="0">
                <a:ea typeface="ＭＳ Ｐゴシック" charset="-128"/>
                <a:cs typeface="ＭＳ Ｐゴシック" charset="-128"/>
              </a:rPr>
              <a:t>Essential</a:t>
            </a:r>
          </a:p>
          <a:p>
            <a:pPr lvl="1" eaLnBrk="1" hangingPunct="1">
              <a:lnSpc>
                <a:spcPct val="80000"/>
              </a:lnSpc>
            </a:pPr>
            <a:r>
              <a:rPr lang="en-US" sz="2400" dirty="0" smtClean="0"/>
              <a:t>Multivitamin and mineral</a:t>
            </a:r>
          </a:p>
          <a:p>
            <a:pPr lvl="1" eaLnBrk="1" hangingPunct="1">
              <a:lnSpc>
                <a:spcPct val="80000"/>
              </a:lnSpc>
            </a:pPr>
            <a:r>
              <a:rPr lang="en-US" sz="2400" dirty="0" smtClean="0"/>
              <a:t>Additional zinc citrate 20-50 mg/</a:t>
            </a:r>
            <a:r>
              <a:rPr lang="en-US" sz="2400" dirty="0" err="1" smtClean="0"/>
              <a:t>d</a:t>
            </a:r>
            <a:endParaRPr lang="en-US" sz="2400" dirty="0" smtClean="0"/>
          </a:p>
          <a:p>
            <a:pPr lvl="1" eaLnBrk="1" hangingPunct="1">
              <a:lnSpc>
                <a:spcPct val="80000"/>
              </a:lnSpc>
            </a:pPr>
            <a:r>
              <a:rPr lang="en-US" sz="2400" dirty="0" smtClean="0"/>
              <a:t>Additional selenium 100 – 200 mcg/</a:t>
            </a:r>
            <a:r>
              <a:rPr lang="en-US" sz="2400" dirty="0" err="1" smtClean="0"/>
              <a:t>d</a:t>
            </a:r>
            <a:endParaRPr lang="en-US" sz="2400" dirty="0" smtClean="0"/>
          </a:p>
          <a:p>
            <a:pPr lvl="1" eaLnBrk="1" hangingPunct="1">
              <a:lnSpc>
                <a:spcPct val="80000"/>
              </a:lnSpc>
            </a:pPr>
            <a:r>
              <a:rPr lang="en-US" sz="2400" dirty="0" err="1" smtClean="0"/>
              <a:t>Methylation</a:t>
            </a:r>
            <a:r>
              <a:rPr lang="en-US" sz="2400" dirty="0" smtClean="0"/>
              <a:t> support (B6, MF, </a:t>
            </a:r>
            <a:r>
              <a:rPr lang="en-US" sz="2400" dirty="0" err="1" smtClean="0"/>
              <a:t>MeCbl</a:t>
            </a:r>
            <a:r>
              <a:rPr lang="en-US" sz="2400" dirty="0" smtClean="0"/>
              <a:t>)</a:t>
            </a:r>
          </a:p>
          <a:p>
            <a:pPr lvl="1" eaLnBrk="1" hangingPunct="1">
              <a:lnSpc>
                <a:spcPct val="80000"/>
              </a:lnSpc>
            </a:pPr>
            <a:r>
              <a:rPr lang="en-US" sz="2400" dirty="0" smtClean="0"/>
              <a:t>GSH support (NAC, </a:t>
            </a:r>
            <a:r>
              <a:rPr lang="en-US" sz="2400" dirty="0" err="1" smtClean="0"/>
              <a:t>lipoic</a:t>
            </a:r>
            <a:r>
              <a:rPr lang="en-US" sz="2400" dirty="0" smtClean="0"/>
              <a:t> acid, whey protein, milk thistle, green tea, </a:t>
            </a:r>
            <a:r>
              <a:rPr lang="en-US" sz="2400" dirty="0" err="1" smtClean="0"/>
              <a:t>elagic</a:t>
            </a:r>
            <a:r>
              <a:rPr lang="en-US" sz="2400" dirty="0" smtClean="0"/>
              <a:t> acid)</a:t>
            </a:r>
          </a:p>
          <a:p>
            <a:pPr lvl="1" eaLnBrk="1" hangingPunct="1">
              <a:lnSpc>
                <a:spcPct val="80000"/>
              </a:lnSpc>
            </a:pPr>
            <a:r>
              <a:rPr lang="en-US" sz="2400" dirty="0" err="1" smtClean="0"/>
              <a:t>EFA’s</a:t>
            </a:r>
            <a:r>
              <a:rPr lang="en-US" sz="2400" dirty="0" smtClean="0"/>
              <a:t> 1000-2000 mg n3, vitamin D3 2000-4000 U/</a:t>
            </a:r>
            <a:r>
              <a:rPr lang="en-US" sz="2400" dirty="0" err="1" smtClean="0"/>
              <a:t>d</a:t>
            </a:r>
            <a:endParaRPr lang="en-US" sz="2400" dirty="0" smtClean="0"/>
          </a:p>
          <a:p>
            <a:pPr eaLnBrk="1" hangingPunct="1">
              <a:lnSpc>
                <a:spcPct val="80000"/>
              </a:lnSpc>
            </a:pPr>
            <a:r>
              <a:rPr lang="en-US" sz="2700" dirty="0" smtClean="0">
                <a:ea typeface="ＭＳ Ｐゴシック" charset="-128"/>
                <a:cs typeface="ＭＳ Ｐゴシック" charset="-128"/>
              </a:rPr>
              <a:t>Other options</a:t>
            </a:r>
          </a:p>
          <a:p>
            <a:pPr lvl="1" eaLnBrk="1" hangingPunct="1">
              <a:lnSpc>
                <a:spcPct val="80000"/>
              </a:lnSpc>
            </a:pPr>
            <a:r>
              <a:rPr lang="en-US" sz="2400" dirty="0" err="1" smtClean="0"/>
              <a:t>Phosphatidylcholine</a:t>
            </a:r>
            <a:endParaRPr lang="en-US" sz="2400" dirty="0" smtClean="0"/>
          </a:p>
          <a:p>
            <a:pPr lvl="1" eaLnBrk="1" hangingPunct="1">
              <a:lnSpc>
                <a:spcPct val="80000"/>
              </a:lnSpc>
            </a:pPr>
            <a:r>
              <a:rPr lang="en-US" sz="2400" dirty="0" smtClean="0"/>
              <a:t>Protein </a:t>
            </a:r>
            <a:r>
              <a:rPr lang="en-US" sz="2400" dirty="0" err="1" smtClean="0"/>
              <a:t>kinase</a:t>
            </a:r>
            <a:r>
              <a:rPr lang="en-US" sz="2400" dirty="0" smtClean="0"/>
              <a:t> modulators</a:t>
            </a:r>
          </a:p>
          <a:p>
            <a:pPr lvl="1" eaLnBrk="1" hangingPunct="1">
              <a:lnSpc>
                <a:spcPct val="80000"/>
              </a:lnSpc>
            </a:pPr>
            <a:r>
              <a:rPr lang="en-US" sz="2400" dirty="0" smtClean="0"/>
              <a:t>Alginates (to bind Hg in the gut)</a:t>
            </a:r>
          </a:p>
          <a:p>
            <a:pPr lvl="1" eaLnBrk="1" hangingPunct="1">
              <a:lnSpc>
                <a:spcPct val="80000"/>
              </a:lnSpc>
              <a:buFont typeface="Arial" charset="0"/>
              <a:buNone/>
            </a:pPr>
            <a:endParaRPr lang="en-US" sz="2400" dirty="0" smtClean="0"/>
          </a:p>
          <a:p>
            <a:pPr eaLnBrk="1" hangingPunct="1">
              <a:lnSpc>
                <a:spcPct val="80000"/>
              </a:lnSpc>
            </a:pPr>
            <a:endParaRPr lang="en-US" sz="2700"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r>
              <a:rPr lang="en-US" dirty="0" smtClean="0"/>
              <a:t>Nutrient Support for Detoxification</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750888" y="358775"/>
            <a:ext cx="7772400" cy="750888"/>
          </a:xfrm>
        </p:spPr>
        <p:txBody>
          <a:bodyPr>
            <a:normAutofit/>
          </a:bodyPr>
          <a:lstStyle/>
          <a:p>
            <a:pPr eaLnBrk="1" hangingPunct="1"/>
            <a:r>
              <a:rPr lang="en-US" sz="4000">
                <a:ea typeface="ＭＳ Ｐゴシック" charset="-128"/>
                <a:cs typeface="ＭＳ Ｐゴシック" charset="-128"/>
              </a:rPr>
              <a:t>Imbalanced Detoxification</a:t>
            </a:r>
          </a:p>
        </p:txBody>
      </p:sp>
      <p:sp>
        <p:nvSpPr>
          <p:cNvPr id="104451" name="Line 3"/>
          <p:cNvSpPr>
            <a:spLocks noChangeShapeType="1"/>
          </p:cNvSpPr>
          <p:nvPr/>
        </p:nvSpPr>
        <p:spPr bwMode="auto">
          <a:xfrm flipV="1">
            <a:off x="5014913" y="3851275"/>
            <a:ext cx="2682875" cy="42863"/>
          </a:xfrm>
          <a:prstGeom prst="line">
            <a:avLst/>
          </a:prstGeom>
          <a:noFill/>
          <a:ln w="101600" cap="rnd">
            <a:solidFill>
              <a:schemeClr val="tx1"/>
            </a:solidFill>
            <a:prstDash val="sysDot"/>
            <a:round/>
            <a:headEnd type="none" w="sm" len="sm"/>
            <a:tailEnd type="stealth" w="sm" len="sm"/>
          </a:ln>
        </p:spPr>
        <p:txBody>
          <a:bodyPr wrap="none" anchor="ctr">
            <a:prstTxWarp prst="textNoShape">
              <a:avLst/>
            </a:prstTxWarp>
          </a:bodyPr>
          <a:lstStyle/>
          <a:p>
            <a:endParaRPr lang="en-US"/>
          </a:p>
        </p:txBody>
      </p:sp>
      <p:sp>
        <p:nvSpPr>
          <p:cNvPr id="104452" name="Line 4"/>
          <p:cNvSpPr>
            <a:spLocks noChangeShapeType="1"/>
          </p:cNvSpPr>
          <p:nvPr/>
        </p:nvSpPr>
        <p:spPr bwMode="auto">
          <a:xfrm>
            <a:off x="1312863" y="3851275"/>
            <a:ext cx="2552700" cy="0"/>
          </a:xfrm>
          <a:prstGeom prst="line">
            <a:avLst/>
          </a:prstGeom>
          <a:noFill/>
          <a:ln w="101600" cap="rnd">
            <a:solidFill>
              <a:schemeClr val="tx1"/>
            </a:solidFill>
            <a:prstDash val="sysDot"/>
            <a:round/>
            <a:headEnd type="none" w="sm" len="sm"/>
            <a:tailEnd type="stealth" w="sm" len="sm"/>
          </a:ln>
        </p:spPr>
        <p:txBody>
          <a:bodyPr wrap="none" anchor="ctr">
            <a:prstTxWarp prst="textNoShape">
              <a:avLst/>
            </a:prstTxWarp>
          </a:bodyPr>
          <a:lstStyle/>
          <a:p>
            <a:endParaRPr lang="en-US"/>
          </a:p>
        </p:txBody>
      </p:sp>
      <p:sp>
        <p:nvSpPr>
          <p:cNvPr id="104453" name="Oval 5"/>
          <p:cNvSpPr>
            <a:spLocks noChangeArrowheads="1"/>
          </p:cNvSpPr>
          <p:nvPr/>
        </p:nvSpPr>
        <p:spPr bwMode="auto">
          <a:xfrm>
            <a:off x="609600" y="3352800"/>
            <a:ext cx="938213" cy="952500"/>
          </a:xfrm>
          <a:prstGeom prst="ellipse">
            <a:avLst/>
          </a:prstGeom>
          <a:solidFill>
            <a:srgbClr val="000080"/>
          </a:solidFill>
          <a:ln w="25400">
            <a:solidFill>
              <a:schemeClr val="tx1"/>
            </a:solidFill>
            <a:round/>
            <a:headEnd type="none" w="sm" len="sm"/>
            <a:tailEnd type="none" w="sm" len="sm"/>
          </a:ln>
        </p:spPr>
        <p:txBody>
          <a:bodyPr wrap="none" anchor="ctr">
            <a:prstTxWarp prst="textNoShape">
              <a:avLst/>
            </a:prstTxWarp>
          </a:bodyPr>
          <a:lstStyle/>
          <a:p>
            <a:endParaRPr lang="en-US">
              <a:latin typeface="Calibri" charset="0"/>
            </a:endParaRPr>
          </a:p>
        </p:txBody>
      </p:sp>
      <p:sp>
        <p:nvSpPr>
          <p:cNvPr id="104454" name="AutoShape 6"/>
          <p:cNvSpPr>
            <a:spLocks noChangeArrowheads="1"/>
          </p:cNvSpPr>
          <p:nvPr/>
        </p:nvSpPr>
        <p:spPr bwMode="auto">
          <a:xfrm>
            <a:off x="3892550" y="3279775"/>
            <a:ext cx="1376363" cy="1306513"/>
          </a:xfrm>
          <a:prstGeom prst="irregularSeal2">
            <a:avLst/>
          </a:prstGeom>
          <a:solidFill>
            <a:srgbClr val="FF6600"/>
          </a:solidFill>
          <a:ln w="25400">
            <a:solidFill>
              <a:schemeClr val="tx1"/>
            </a:solidFill>
            <a:miter lim="800000"/>
            <a:headEnd type="none" w="sm" len="sm"/>
            <a:tailEnd type="none" w="sm" len="sm"/>
          </a:ln>
        </p:spPr>
        <p:txBody>
          <a:bodyPr wrap="none" anchor="ctr">
            <a:prstTxWarp prst="textNoShape">
              <a:avLst/>
            </a:prstTxWarp>
          </a:bodyPr>
          <a:lstStyle/>
          <a:p>
            <a:endParaRPr lang="en-US">
              <a:latin typeface="Calibri" charset="0"/>
            </a:endParaRPr>
          </a:p>
        </p:txBody>
      </p:sp>
      <p:sp>
        <p:nvSpPr>
          <p:cNvPr id="104455" name="AutoShape 7"/>
          <p:cNvSpPr>
            <a:spLocks noChangeArrowheads="1"/>
          </p:cNvSpPr>
          <p:nvPr/>
        </p:nvSpPr>
        <p:spPr bwMode="auto">
          <a:xfrm>
            <a:off x="7805738" y="3275013"/>
            <a:ext cx="952500" cy="1168400"/>
          </a:xfrm>
          <a:prstGeom prst="flowChartDecision">
            <a:avLst/>
          </a:prstGeom>
          <a:solidFill>
            <a:srgbClr val="800000"/>
          </a:solidFill>
          <a:ln w="25400">
            <a:solidFill>
              <a:schemeClr val="tx1"/>
            </a:solidFill>
            <a:miter lim="800000"/>
            <a:headEnd type="none" w="sm" len="sm"/>
            <a:tailEnd type="none" w="sm" len="sm"/>
          </a:ln>
        </p:spPr>
        <p:txBody>
          <a:bodyPr wrap="none" anchor="ctr">
            <a:prstTxWarp prst="textNoShape">
              <a:avLst/>
            </a:prstTxWarp>
          </a:bodyPr>
          <a:lstStyle/>
          <a:p>
            <a:endParaRPr lang="en-US">
              <a:latin typeface="Calibri" charset="0"/>
            </a:endParaRPr>
          </a:p>
        </p:txBody>
      </p:sp>
      <p:sp>
        <p:nvSpPr>
          <p:cNvPr id="104456" name="AutoShape 8"/>
          <p:cNvSpPr>
            <a:spLocks noChangeArrowheads="1"/>
          </p:cNvSpPr>
          <p:nvPr/>
        </p:nvSpPr>
        <p:spPr bwMode="auto">
          <a:xfrm>
            <a:off x="1355725" y="2190750"/>
            <a:ext cx="2627313" cy="2163763"/>
          </a:xfrm>
          <a:prstGeom prst="upArrow">
            <a:avLst>
              <a:gd name="adj1" fmla="val 51102"/>
              <a:gd name="adj2" fmla="val 46204"/>
            </a:avLst>
          </a:prstGeom>
          <a:solidFill>
            <a:srgbClr val="FF99CC"/>
          </a:solidFill>
          <a:ln w="25400">
            <a:noFill/>
            <a:miter lim="800000"/>
            <a:headEnd type="none" w="sm" len="sm"/>
            <a:tailEnd type="none" w="sm" len="sm"/>
          </a:ln>
        </p:spPr>
        <p:txBody>
          <a:bodyPr wrap="none" anchor="ctr">
            <a:prstTxWarp prst="textNoShape">
              <a:avLst/>
            </a:prstTxWarp>
          </a:bodyPr>
          <a:lstStyle/>
          <a:p>
            <a:pPr algn="ctr" eaLnBrk="0" hangingPunct="0"/>
            <a:endParaRPr lang="en-US">
              <a:solidFill>
                <a:srgbClr val="FFFF00"/>
              </a:solidFill>
              <a:latin typeface="Calibri" charset="0"/>
            </a:endParaRPr>
          </a:p>
          <a:p>
            <a:pPr algn="ctr" eaLnBrk="0" hangingPunct="0"/>
            <a:endParaRPr lang="en-US">
              <a:solidFill>
                <a:srgbClr val="FFFF00"/>
              </a:solidFill>
              <a:latin typeface="Calibri" charset="0"/>
            </a:endParaRPr>
          </a:p>
        </p:txBody>
      </p:sp>
      <p:sp>
        <p:nvSpPr>
          <p:cNvPr id="104457" name="AutoShape 9"/>
          <p:cNvSpPr>
            <a:spLocks noChangeArrowheads="1"/>
          </p:cNvSpPr>
          <p:nvPr/>
        </p:nvSpPr>
        <p:spPr bwMode="auto">
          <a:xfrm rot="10777006">
            <a:off x="5102225" y="2190750"/>
            <a:ext cx="2627313" cy="2163763"/>
          </a:xfrm>
          <a:prstGeom prst="upArrow">
            <a:avLst>
              <a:gd name="adj1" fmla="val 51102"/>
              <a:gd name="adj2" fmla="val 46204"/>
            </a:avLst>
          </a:prstGeom>
          <a:solidFill>
            <a:srgbClr val="FF99CC"/>
          </a:solidFill>
          <a:ln w="25400">
            <a:noFill/>
            <a:miter lim="800000"/>
            <a:headEnd type="none" w="sm" len="sm"/>
            <a:tailEnd type="none" w="sm" len="sm"/>
          </a:ln>
        </p:spPr>
        <p:txBody>
          <a:bodyPr wrap="none" anchor="ctr">
            <a:prstTxWarp prst="textNoShape">
              <a:avLst/>
            </a:prstTxWarp>
          </a:bodyPr>
          <a:lstStyle/>
          <a:p>
            <a:endParaRPr lang="en-US">
              <a:latin typeface="Calibri" charset="0"/>
            </a:endParaRPr>
          </a:p>
        </p:txBody>
      </p:sp>
      <p:sp>
        <p:nvSpPr>
          <p:cNvPr id="104458" name="Text Box 10"/>
          <p:cNvSpPr txBox="1">
            <a:spLocks noChangeArrowheads="1"/>
          </p:cNvSpPr>
          <p:nvPr/>
        </p:nvSpPr>
        <p:spPr bwMode="auto">
          <a:xfrm>
            <a:off x="1973263" y="2949575"/>
            <a:ext cx="1371600" cy="762000"/>
          </a:xfrm>
          <a:prstGeom prst="rect">
            <a:avLst/>
          </a:prstGeom>
          <a:noFill/>
          <a:ln w="25400">
            <a:noFill/>
            <a:miter lim="800000"/>
            <a:headEnd type="none" w="sm" len="sm"/>
            <a:tailEnd type="none" w="sm" len="sm"/>
          </a:ln>
        </p:spPr>
        <p:txBody>
          <a:bodyPr wrap="none">
            <a:prstTxWarp prst="textNoShape">
              <a:avLst/>
            </a:prstTxWarp>
            <a:spAutoFit/>
          </a:bodyPr>
          <a:lstStyle/>
          <a:p>
            <a:pPr algn="ctr" eaLnBrk="0" hangingPunct="0"/>
            <a:r>
              <a:rPr lang="en-US">
                <a:solidFill>
                  <a:srgbClr val="000099"/>
                </a:solidFill>
                <a:latin typeface="Calibri" charset="0"/>
              </a:rPr>
              <a:t>Phase I</a:t>
            </a:r>
          </a:p>
          <a:p>
            <a:pPr algn="ctr" eaLnBrk="0" hangingPunct="0"/>
            <a:r>
              <a:rPr lang="en-US" sz="2000">
                <a:solidFill>
                  <a:srgbClr val="000099"/>
                </a:solidFill>
                <a:latin typeface="Calibri" charset="0"/>
              </a:rPr>
              <a:t>CYP P450</a:t>
            </a:r>
          </a:p>
        </p:txBody>
      </p:sp>
      <p:sp>
        <p:nvSpPr>
          <p:cNvPr id="104459" name="Text Box 11"/>
          <p:cNvSpPr txBox="1">
            <a:spLocks noChangeArrowheads="1"/>
          </p:cNvSpPr>
          <p:nvPr/>
        </p:nvSpPr>
        <p:spPr bwMode="auto">
          <a:xfrm>
            <a:off x="5610225" y="2947988"/>
            <a:ext cx="1666875" cy="762000"/>
          </a:xfrm>
          <a:prstGeom prst="rect">
            <a:avLst/>
          </a:prstGeom>
          <a:noFill/>
          <a:ln w="25400">
            <a:noFill/>
            <a:miter lim="800000"/>
            <a:headEnd type="none" w="sm" len="sm"/>
            <a:tailEnd type="none" w="sm" len="sm"/>
          </a:ln>
        </p:spPr>
        <p:txBody>
          <a:bodyPr wrap="none">
            <a:prstTxWarp prst="textNoShape">
              <a:avLst/>
            </a:prstTxWarp>
            <a:spAutoFit/>
          </a:bodyPr>
          <a:lstStyle/>
          <a:p>
            <a:pPr algn="ctr" eaLnBrk="0" hangingPunct="0"/>
            <a:r>
              <a:rPr lang="en-US">
                <a:solidFill>
                  <a:srgbClr val="000099"/>
                </a:solidFill>
                <a:latin typeface="Calibri" charset="0"/>
              </a:rPr>
              <a:t>Phase II</a:t>
            </a:r>
          </a:p>
          <a:p>
            <a:pPr algn="ctr" eaLnBrk="0" hangingPunct="0"/>
            <a:r>
              <a:rPr lang="en-US" sz="2000">
                <a:solidFill>
                  <a:srgbClr val="000099"/>
                </a:solidFill>
                <a:latin typeface="Calibri" charset="0"/>
              </a:rPr>
              <a:t>Conjugation</a:t>
            </a:r>
          </a:p>
        </p:txBody>
      </p:sp>
      <p:sp>
        <p:nvSpPr>
          <p:cNvPr id="465932" name="AutoShape 12"/>
          <p:cNvSpPr>
            <a:spLocks noChangeArrowheads="1"/>
          </p:cNvSpPr>
          <p:nvPr/>
        </p:nvSpPr>
        <p:spPr bwMode="auto">
          <a:xfrm>
            <a:off x="3146425" y="5022850"/>
            <a:ext cx="2740025" cy="620713"/>
          </a:xfrm>
          <a:prstGeom prst="curvedDownArrow">
            <a:avLst>
              <a:gd name="adj1" fmla="val 88286"/>
              <a:gd name="adj2" fmla="val 176573"/>
              <a:gd name="adj3" fmla="val 33333"/>
            </a:avLst>
          </a:prstGeom>
          <a:solidFill>
            <a:schemeClr val="accent2"/>
          </a:solidFill>
          <a:ln w="63500">
            <a:solidFill>
              <a:schemeClr val="accent2"/>
            </a:solidFill>
            <a:miter lim="800000"/>
            <a:headEnd type="none" w="sm" len="sm"/>
            <a:tailEnd type="none" w="sm" len="sm"/>
          </a:ln>
          <a:effectLst/>
        </p:spPr>
        <p:txBody>
          <a:bodyPr wrap="none" anchor="ctr">
            <a:prstTxWarp prst="textNoShape">
              <a:avLst/>
            </a:prstTxWarp>
          </a:bodyPr>
          <a:lstStyle/>
          <a:p>
            <a:pPr algn="ctr"/>
            <a:endParaRPr lang="en-US" sz="3200">
              <a:solidFill>
                <a:schemeClr val="accent2"/>
              </a:solidFill>
              <a:effectLst>
                <a:outerShdw blurRad="38100" dist="38100" dir="2700000" algn="tl">
                  <a:srgbClr val="000000"/>
                </a:outerShdw>
              </a:effectLst>
              <a:latin typeface="Calibri" charset="0"/>
            </a:endParaRPr>
          </a:p>
        </p:txBody>
      </p:sp>
      <p:sp>
        <p:nvSpPr>
          <p:cNvPr id="104461" name="Text Box 13"/>
          <p:cNvSpPr txBox="1">
            <a:spLocks noChangeArrowheads="1"/>
          </p:cNvSpPr>
          <p:nvPr/>
        </p:nvSpPr>
        <p:spPr bwMode="auto">
          <a:xfrm>
            <a:off x="4310063" y="5618163"/>
            <a:ext cx="2328862" cy="701675"/>
          </a:xfrm>
          <a:prstGeom prst="rect">
            <a:avLst/>
          </a:prstGeom>
          <a:noFill/>
          <a:ln w="25400">
            <a:noFill/>
            <a:miter lim="800000"/>
            <a:headEnd type="none" w="sm" len="sm"/>
            <a:tailEnd type="none" w="sm" len="sm"/>
          </a:ln>
        </p:spPr>
        <p:txBody>
          <a:bodyPr>
            <a:prstTxWarp prst="textNoShape">
              <a:avLst/>
            </a:prstTxWarp>
            <a:spAutoFit/>
          </a:bodyPr>
          <a:lstStyle/>
          <a:p>
            <a:pPr algn="ctr" eaLnBrk="0" hangingPunct="0"/>
            <a:r>
              <a:rPr lang="en-US" sz="2000">
                <a:solidFill>
                  <a:schemeClr val="accent2"/>
                </a:solidFill>
                <a:latin typeface="Calibri" charset="0"/>
              </a:rPr>
              <a:t>Damage to DNA, RNA, Proteins</a:t>
            </a:r>
          </a:p>
        </p:txBody>
      </p:sp>
      <p:sp>
        <p:nvSpPr>
          <p:cNvPr id="104462" name="Text Box 14"/>
          <p:cNvSpPr txBox="1">
            <a:spLocks noChangeArrowheads="1"/>
          </p:cNvSpPr>
          <p:nvPr/>
        </p:nvSpPr>
        <p:spPr bwMode="auto">
          <a:xfrm>
            <a:off x="3048000" y="4610100"/>
            <a:ext cx="2976563" cy="396875"/>
          </a:xfrm>
          <a:prstGeom prst="rect">
            <a:avLst/>
          </a:prstGeom>
          <a:noFill/>
          <a:ln w="25400">
            <a:noFill/>
            <a:miter lim="800000"/>
            <a:headEnd type="none" w="sm" len="sm"/>
            <a:tailEnd type="none" w="sm" len="sm"/>
          </a:ln>
        </p:spPr>
        <p:txBody>
          <a:bodyPr>
            <a:prstTxWarp prst="textNoShape">
              <a:avLst/>
            </a:prstTxWarp>
            <a:spAutoFit/>
          </a:bodyPr>
          <a:lstStyle/>
          <a:p>
            <a:pPr algn="ctr" eaLnBrk="0" hangingPunct="0"/>
            <a:r>
              <a:rPr lang="en-US" sz="2000" i="1">
                <a:solidFill>
                  <a:schemeClr val="tx2"/>
                </a:solidFill>
                <a:latin typeface="Calibri" charset="0"/>
              </a:rPr>
              <a:t>Reactive Intermediate</a:t>
            </a:r>
          </a:p>
        </p:txBody>
      </p:sp>
      <p:sp>
        <p:nvSpPr>
          <p:cNvPr id="104463" name="Text Box 15"/>
          <p:cNvSpPr txBox="1">
            <a:spLocks noChangeArrowheads="1"/>
          </p:cNvSpPr>
          <p:nvPr/>
        </p:nvSpPr>
        <p:spPr bwMode="auto">
          <a:xfrm>
            <a:off x="557213" y="4873625"/>
            <a:ext cx="1482725" cy="701675"/>
          </a:xfrm>
          <a:prstGeom prst="rect">
            <a:avLst/>
          </a:prstGeom>
          <a:noFill/>
          <a:ln w="25400">
            <a:noFill/>
            <a:miter lim="800000"/>
            <a:headEnd type="none" w="sm" len="sm"/>
            <a:tailEnd type="none" w="sm" len="sm"/>
          </a:ln>
        </p:spPr>
        <p:txBody>
          <a:bodyPr wrap="none">
            <a:prstTxWarp prst="textNoShape">
              <a:avLst/>
            </a:prstTxWarp>
            <a:spAutoFit/>
          </a:bodyPr>
          <a:lstStyle/>
          <a:p>
            <a:pPr algn="ctr" eaLnBrk="0" hangingPunct="0"/>
            <a:r>
              <a:rPr lang="en-US" sz="2000">
                <a:solidFill>
                  <a:schemeClr val="tx2"/>
                </a:solidFill>
                <a:latin typeface="Calibri" charset="0"/>
              </a:rPr>
              <a:t>Non-Polar </a:t>
            </a:r>
          </a:p>
          <a:p>
            <a:pPr algn="ctr" eaLnBrk="0" hangingPunct="0"/>
            <a:r>
              <a:rPr lang="en-US" sz="2000">
                <a:solidFill>
                  <a:schemeClr val="tx2"/>
                </a:solidFill>
                <a:latin typeface="Calibri" charset="0"/>
              </a:rPr>
              <a:t>Xenobiotic</a:t>
            </a:r>
          </a:p>
        </p:txBody>
      </p:sp>
      <p:sp>
        <p:nvSpPr>
          <p:cNvPr id="104464" name="Text Box 16"/>
          <p:cNvSpPr txBox="1">
            <a:spLocks noChangeArrowheads="1"/>
          </p:cNvSpPr>
          <p:nvPr/>
        </p:nvSpPr>
        <p:spPr bwMode="auto">
          <a:xfrm>
            <a:off x="7080250" y="4583113"/>
            <a:ext cx="1890713" cy="1006475"/>
          </a:xfrm>
          <a:prstGeom prst="rect">
            <a:avLst/>
          </a:prstGeom>
          <a:noFill/>
          <a:ln w="25400">
            <a:noFill/>
            <a:miter lim="800000"/>
            <a:headEnd type="none" w="sm" len="sm"/>
            <a:tailEnd type="none" w="sm" len="sm"/>
          </a:ln>
        </p:spPr>
        <p:txBody>
          <a:bodyPr wrap="none">
            <a:prstTxWarp prst="textNoShape">
              <a:avLst/>
            </a:prstTxWarp>
            <a:spAutoFit/>
          </a:bodyPr>
          <a:lstStyle/>
          <a:p>
            <a:pPr algn="ctr" eaLnBrk="0" hangingPunct="0"/>
            <a:r>
              <a:rPr lang="en-US" sz="2000">
                <a:solidFill>
                  <a:schemeClr val="accent2"/>
                </a:solidFill>
                <a:latin typeface="Calibri" charset="0"/>
              </a:rPr>
              <a:t>Inert</a:t>
            </a:r>
          </a:p>
          <a:p>
            <a:pPr algn="ctr" eaLnBrk="0" hangingPunct="0"/>
            <a:r>
              <a:rPr lang="en-US" sz="2000">
                <a:solidFill>
                  <a:schemeClr val="accent2"/>
                </a:solidFill>
                <a:latin typeface="Calibri" charset="0"/>
              </a:rPr>
              <a:t>Water-Soluble</a:t>
            </a:r>
          </a:p>
          <a:p>
            <a:pPr algn="ctr" eaLnBrk="0" hangingPunct="0"/>
            <a:r>
              <a:rPr lang="en-US" sz="2000">
                <a:solidFill>
                  <a:schemeClr val="accent2"/>
                </a:solidFill>
                <a:latin typeface="Calibri" charset="0"/>
              </a:rPr>
              <a:t>Metabolite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1" descr="fetus.jpg"/>
          <p:cNvPicPr>
            <a:picLocks noChangeAspect="1"/>
          </p:cNvPicPr>
          <p:nvPr/>
        </p:nvPicPr>
        <p:blipFill>
          <a:blip r:embed="rId2"/>
          <a:srcRect/>
          <a:stretch>
            <a:fillRect/>
          </a:stretch>
        </p:blipFill>
        <p:spPr bwMode="auto">
          <a:xfrm>
            <a:off x="1371600" y="0"/>
            <a:ext cx="6842125" cy="6858000"/>
          </a:xfrm>
          <a:prstGeom prst="rect">
            <a:avLst/>
          </a:prstGeom>
          <a:noFill/>
          <a:ln w="9525">
            <a:noFill/>
            <a:miter lim="800000"/>
            <a:headEnd/>
            <a:tailEnd/>
          </a:ln>
        </p:spPr>
      </p:pic>
      <p:sp>
        <p:nvSpPr>
          <p:cNvPr id="3" name="TextBox 2"/>
          <p:cNvSpPr txBox="1"/>
          <p:nvPr/>
        </p:nvSpPr>
        <p:spPr>
          <a:xfrm>
            <a:off x="2590800" y="4800600"/>
            <a:ext cx="4495800" cy="1569660"/>
          </a:xfrm>
          <a:prstGeom prst="rect">
            <a:avLst/>
          </a:prstGeom>
          <a:solidFill>
            <a:schemeClr val="bg2"/>
          </a:solidFill>
          <a:ln>
            <a:solidFill>
              <a:schemeClr val="accent1"/>
            </a:solidFill>
          </a:ln>
          <a:effectLst>
            <a:glow rad="101600">
              <a:schemeClr val="bg2">
                <a:alpha val="75000"/>
              </a:schemeClr>
            </a:glow>
            <a:outerShdw blurRad="50800" dist="38100" dir="2700000" algn="tl" rotWithShape="0">
              <a:srgbClr val="000000">
                <a:alpha val="43000"/>
              </a:srgbClr>
            </a:outerShdw>
          </a:effectLst>
        </p:spPr>
        <p:txBody>
          <a:bodyPr>
            <a:prstTxWarp prst="textNoShape">
              <a:avLst/>
            </a:prstTxWarp>
            <a:spAutoFit/>
          </a:bodyPr>
          <a:lstStyle/>
          <a:p>
            <a:pPr>
              <a:defRPr/>
            </a:pPr>
            <a:r>
              <a:rPr lang="en-US"/>
              <a:t>Environmental working group found 287 toxins in the average umbilical cord blood of newborns. (</a:t>
            </a:r>
            <a:r>
              <a:rPr lang="en-US">
                <a:hlinkClick r:id="rId3"/>
              </a:rPr>
              <a:t>www.ewg.org</a:t>
            </a:r>
            <a:r>
              <a:rPr lang="en-US"/>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28600"/>
            <a:ext cx="9144000" cy="1079500"/>
          </a:xfrm>
        </p:spPr>
        <p:txBody>
          <a:bodyPr/>
          <a:lstStyle/>
          <a:p>
            <a:pPr>
              <a:defRPr/>
            </a:pPr>
            <a:r>
              <a:rPr lang="en-US" sz="3600"/>
              <a:t>Antioxidants to Quench Free Radicals Produced by Phase I Reactions</a:t>
            </a:r>
            <a:endParaRPr lang="en-US" sz="3600">
              <a:latin typeface="Tahoma" charset="0"/>
            </a:endParaRPr>
          </a:p>
        </p:txBody>
      </p:sp>
      <p:sp>
        <p:nvSpPr>
          <p:cNvPr id="38915" name="Rectangle 3"/>
          <p:cNvSpPr>
            <a:spLocks noGrp="1" noChangeArrowheads="1"/>
          </p:cNvSpPr>
          <p:nvPr>
            <p:ph type="body" idx="1"/>
          </p:nvPr>
        </p:nvSpPr>
        <p:spPr>
          <a:xfrm>
            <a:off x="496888" y="1417638"/>
            <a:ext cx="8474075" cy="4635500"/>
          </a:xfrm>
        </p:spPr>
        <p:txBody>
          <a:bodyPr/>
          <a:lstStyle/>
          <a:p>
            <a:pPr algn="ctr">
              <a:buFont typeface="Arial" charset="0"/>
              <a:buNone/>
              <a:defRPr/>
            </a:pPr>
            <a:r>
              <a:rPr lang="en-US"/>
              <a:t>Polyphenolic Antioxidants</a:t>
            </a:r>
          </a:p>
          <a:p>
            <a:pPr>
              <a:lnSpc>
                <a:spcPct val="80000"/>
              </a:lnSpc>
              <a:defRPr/>
            </a:pPr>
            <a:r>
              <a:rPr lang="en-US" sz="2400"/>
              <a:t>Flavonoids</a:t>
            </a:r>
          </a:p>
          <a:p>
            <a:pPr lvl="1">
              <a:lnSpc>
                <a:spcPct val="80000"/>
              </a:lnSpc>
              <a:defRPr/>
            </a:pPr>
            <a:r>
              <a:rPr lang="en-US" sz="2400"/>
              <a:t>Anthocyanidins (berries, grapes, wine, beets)</a:t>
            </a:r>
          </a:p>
          <a:p>
            <a:pPr lvl="1">
              <a:lnSpc>
                <a:spcPct val="80000"/>
              </a:lnSpc>
              <a:defRPr/>
            </a:pPr>
            <a:r>
              <a:rPr lang="en-US" sz="2400"/>
              <a:t>Ellagic acid (pomegranate, strawberries)</a:t>
            </a:r>
          </a:p>
          <a:p>
            <a:pPr lvl="1">
              <a:lnSpc>
                <a:spcPct val="80000"/>
              </a:lnSpc>
              <a:defRPr/>
            </a:pPr>
            <a:r>
              <a:rPr lang="en-US" sz="2400"/>
              <a:t>Quercitin (fruit and vegetable skin)</a:t>
            </a:r>
          </a:p>
          <a:p>
            <a:pPr lvl="1">
              <a:lnSpc>
                <a:spcPct val="80000"/>
              </a:lnSpc>
              <a:defRPr/>
            </a:pPr>
            <a:r>
              <a:rPr lang="en-US" sz="2400"/>
              <a:t>Catechins (Green and black tea) </a:t>
            </a:r>
          </a:p>
          <a:p>
            <a:pPr>
              <a:lnSpc>
                <a:spcPct val="80000"/>
              </a:lnSpc>
              <a:defRPr/>
            </a:pPr>
            <a:r>
              <a:rPr lang="en-US" sz="2400"/>
              <a:t>Isoflavones</a:t>
            </a:r>
          </a:p>
          <a:p>
            <a:pPr lvl="1">
              <a:lnSpc>
                <a:spcPct val="80000"/>
              </a:lnSpc>
              <a:defRPr/>
            </a:pPr>
            <a:r>
              <a:rPr lang="en-US" sz="2400"/>
              <a:t>Soybean foods, kudzu</a:t>
            </a:r>
          </a:p>
          <a:p>
            <a:pPr>
              <a:lnSpc>
                <a:spcPct val="80000"/>
              </a:lnSpc>
              <a:defRPr/>
            </a:pPr>
            <a:r>
              <a:rPr lang="en-US" sz="2400"/>
              <a:t>Lignans</a:t>
            </a:r>
          </a:p>
          <a:p>
            <a:pPr lvl="1">
              <a:lnSpc>
                <a:spcPct val="80000"/>
              </a:lnSpc>
              <a:defRPr/>
            </a:pPr>
            <a:r>
              <a:rPr lang="en-US" sz="2400"/>
              <a:t>Flaxseed</a:t>
            </a:r>
          </a:p>
          <a:p>
            <a:pPr>
              <a:defRPr/>
            </a:pPr>
            <a:endParaRPr lang="en-US" sz="240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6946" name="Rectangle 2"/>
          <p:cNvSpPr>
            <a:spLocks noGrp="1" noChangeArrowheads="1"/>
          </p:cNvSpPr>
          <p:nvPr>
            <p:ph type="body" idx="1"/>
          </p:nvPr>
        </p:nvSpPr>
        <p:spPr>
          <a:xfrm>
            <a:off x="303213" y="395288"/>
            <a:ext cx="8631237" cy="6324600"/>
          </a:xfrm>
          <a:noFill/>
        </p:spPr>
        <p:txBody>
          <a:bodyPr/>
          <a:lstStyle/>
          <a:p>
            <a:pPr marL="419100" indent="-419100" eaLnBrk="1" hangingPunct="1">
              <a:buClr>
                <a:schemeClr val="accent1"/>
              </a:buClr>
              <a:buFontTx/>
              <a:buNone/>
            </a:pPr>
            <a:r>
              <a:rPr lang="en-US" sz="3600" u="sng" smtClean="0">
                <a:solidFill>
                  <a:schemeClr val="tx2"/>
                </a:solidFill>
                <a:ea typeface="ＭＳ Ｐゴシック" charset="-128"/>
                <a:cs typeface="ＭＳ Ｐゴシック" charset="-128"/>
              </a:rPr>
              <a:t>Phytonutrient </a:t>
            </a:r>
            <a:r>
              <a:rPr lang="en-US" sz="3600" u="sng">
                <a:solidFill>
                  <a:schemeClr val="tx2"/>
                </a:solidFill>
                <a:ea typeface="ＭＳ Ｐゴシック" charset="-128"/>
                <a:cs typeface="ＭＳ Ｐゴシック" charset="-128"/>
              </a:rPr>
              <a:t>inducers of Phase II enzymes</a:t>
            </a:r>
            <a:r>
              <a:rPr lang="en-US" u="sng">
                <a:solidFill>
                  <a:schemeClr val="hlink"/>
                </a:solidFill>
                <a:ea typeface="ＭＳ Ｐゴシック" charset="-128"/>
                <a:cs typeface="ＭＳ Ｐゴシック" charset="-128"/>
              </a:rPr>
              <a:t> </a:t>
            </a:r>
          </a:p>
          <a:p>
            <a:pPr marL="800100" lvl="1" indent="-342900" eaLnBrk="1" hangingPunct="1">
              <a:buClr>
                <a:schemeClr val="accent1"/>
              </a:buClr>
            </a:pPr>
            <a:r>
              <a:rPr lang="en-US"/>
              <a:t>Flavonoids</a:t>
            </a:r>
          </a:p>
          <a:p>
            <a:pPr marL="1371600" lvl="2" indent="-457200" eaLnBrk="1" hangingPunct="1">
              <a:buClr>
                <a:schemeClr val="accent1"/>
              </a:buClr>
            </a:pPr>
            <a:r>
              <a:rPr lang="en-US" sz="2800">
                <a:ea typeface="ＭＳ Ｐゴシック" charset="-128"/>
              </a:rPr>
              <a:t>Ellagic acid</a:t>
            </a:r>
          </a:p>
          <a:p>
            <a:pPr marL="1371600" lvl="2" indent="-457200" eaLnBrk="1" hangingPunct="1">
              <a:buClr>
                <a:schemeClr val="accent1"/>
              </a:buClr>
            </a:pPr>
            <a:r>
              <a:rPr lang="en-US" sz="2800">
                <a:ea typeface="ＭＳ Ｐゴシック" charset="-128"/>
              </a:rPr>
              <a:t>Green tea catechins</a:t>
            </a:r>
          </a:p>
          <a:p>
            <a:pPr marL="800100" lvl="1" indent="-342900" eaLnBrk="1" hangingPunct="1">
              <a:buClr>
                <a:schemeClr val="accent1"/>
              </a:buClr>
            </a:pPr>
            <a:r>
              <a:rPr lang="en-US"/>
              <a:t>Glucosinolates</a:t>
            </a:r>
          </a:p>
          <a:p>
            <a:pPr marL="1371600" lvl="2" indent="-457200" eaLnBrk="1" hangingPunct="1">
              <a:buClr>
                <a:schemeClr val="accent1"/>
              </a:buClr>
            </a:pPr>
            <a:r>
              <a:rPr lang="en-US" sz="2800">
                <a:ea typeface="ＭＳ Ｐゴシック" charset="-128"/>
              </a:rPr>
              <a:t>Crucifers: Brussels sprouts, broccoli, watercress, etc.</a:t>
            </a:r>
          </a:p>
          <a:p>
            <a:pPr marL="800100" lvl="1" indent="-342900" eaLnBrk="1" hangingPunct="1">
              <a:buClr>
                <a:schemeClr val="accent1"/>
              </a:buClr>
            </a:pPr>
            <a:r>
              <a:rPr lang="en-US"/>
              <a:t>Monoterpenes (citrus peel, cherries)</a:t>
            </a:r>
          </a:p>
          <a:p>
            <a:pPr marL="800100" lvl="1" indent="-342900" eaLnBrk="1" hangingPunct="1">
              <a:buClr>
                <a:schemeClr val="accent1"/>
              </a:buClr>
            </a:pPr>
            <a:r>
              <a:rPr lang="en-US"/>
              <a:t>Milk thistle (</a:t>
            </a:r>
            <a:r>
              <a:rPr lang="en-US" i="1"/>
              <a:t>Silybum</a:t>
            </a:r>
            <a:r>
              <a:rPr lang="en-US"/>
              <a:t> </a:t>
            </a:r>
            <a:r>
              <a:rPr lang="en-US" i="1"/>
              <a:t>marianum</a:t>
            </a:r>
            <a:r>
              <a:rPr lang="en-US"/>
              <a:t>)</a:t>
            </a:r>
          </a:p>
          <a:p>
            <a:pPr marL="800100" lvl="1" indent="-342900" eaLnBrk="1" hangingPunct="1">
              <a:buClr>
                <a:schemeClr val="accent1"/>
              </a:buClr>
            </a:pPr>
            <a:r>
              <a:rPr lang="en-US"/>
              <a:t>Curcuminoids (</a:t>
            </a:r>
            <a:r>
              <a:rPr lang="en-US" i="1"/>
              <a:t>Curcuma longa</a:t>
            </a:r>
            <a:r>
              <a:rPr lang="en-US" sz="1900"/>
              <a:t> </a:t>
            </a:r>
            <a:r>
              <a:rPr lang="en-US"/>
              <a:t>)</a:t>
            </a:r>
          </a:p>
          <a:p>
            <a:pPr marL="800100" lvl="1" indent="-342900" eaLnBrk="1" hangingPunct="1">
              <a:buClr>
                <a:schemeClr val="accent1"/>
              </a:buClr>
            </a:pPr>
            <a:r>
              <a:rPr lang="en-US"/>
              <a:t>Carnosol (</a:t>
            </a:r>
            <a:r>
              <a:rPr lang="en-US" i="1"/>
              <a:t>Rosmarinus officinalis</a:t>
            </a:r>
            <a:r>
              <a:rPr lang="en-US"/>
              <a:t>)</a:t>
            </a:r>
            <a:endParaRPr lang="en-US" sz="2000"/>
          </a:p>
          <a:p>
            <a:pPr marL="419100" indent="-419100" eaLnBrk="1" hangingPunct="1">
              <a:buClr>
                <a:schemeClr val="accent1"/>
              </a:buClr>
            </a:pPr>
            <a:endParaRPr lang="en-US" sz="250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6946">
                                            <p:txEl>
                                              <p:pRg st="0" end="0"/>
                                            </p:txEl>
                                          </p:spTgt>
                                        </p:tgtEl>
                                        <p:attrNameLst>
                                          <p:attrName>style.visibility</p:attrName>
                                        </p:attrNameLst>
                                      </p:cBhvr>
                                      <p:to>
                                        <p:strVal val="visible"/>
                                      </p:to>
                                    </p:set>
                                    <p:anim calcmode="lin" valueType="num">
                                      <p:cBhvr additive="base">
                                        <p:cTn id="7" dur="500" fill="hold"/>
                                        <p:tgtEl>
                                          <p:spTgt spid="46694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69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6" grpId="0" build="p" autoUpdateAnimBg="0"/>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02" name="Rectangle 2"/>
          <p:cNvSpPr>
            <a:spLocks noGrp="1" noChangeArrowheads="1"/>
          </p:cNvSpPr>
          <p:nvPr>
            <p:ph type="body" idx="1"/>
          </p:nvPr>
        </p:nvSpPr>
        <p:spPr>
          <a:xfrm>
            <a:off x="201613" y="266700"/>
            <a:ext cx="8642350" cy="6172200"/>
          </a:xfrm>
          <a:noFill/>
        </p:spPr>
        <p:txBody>
          <a:bodyPr/>
          <a:lstStyle/>
          <a:p>
            <a:pPr marL="419100" indent="-419100" eaLnBrk="1" hangingPunct="1">
              <a:buClr>
                <a:schemeClr val="accent1"/>
              </a:buClr>
              <a:buFontTx/>
              <a:buNone/>
            </a:pPr>
            <a:r>
              <a:rPr lang="en-US" sz="3600" dirty="0" smtClean="0">
                <a:solidFill>
                  <a:schemeClr val="tx2"/>
                </a:solidFill>
                <a:ea typeface="ＭＳ Ｐゴシック" charset="-128"/>
                <a:cs typeface="ＭＳ Ｐゴシック" charset="-128"/>
              </a:rPr>
              <a:t>	Support for Optimal Phase I and Phase II</a:t>
            </a:r>
          </a:p>
          <a:p>
            <a:pPr marL="419100" indent="-419100" eaLnBrk="1" hangingPunct="1">
              <a:buClr>
                <a:schemeClr val="accent1"/>
              </a:buClr>
              <a:buFontTx/>
              <a:buNone/>
            </a:pPr>
            <a:endParaRPr lang="en-US" sz="3600" dirty="0" smtClean="0">
              <a:solidFill>
                <a:schemeClr val="tx2"/>
              </a:solidFill>
              <a:ea typeface="ＭＳ Ｐゴシック" charset="-128"/>
              <a:cs typeface="ＭＳ Ｐゴシック" charset="-128"/>
            </a:endParaRPr>
          </a:p>
          <a:p>
            <a:pPr marL="800100" lvl="1" indent="-342900" eaLnBrk="1" hangingPunct="1">
              <a:lnSpc>
                <a:spcPct val="80000"/>
              </a:lnSpc>
              <a:buClr>
                <a:schemeClr val="accent1"/>
              </a:buClr>
              <a:buFontTx/>
              <a:buChar char="•"/>
            </a:pPr>
            <a:r>
              <a:rPr lang="en-US" sz="2400" dirty="0"/>
              <a:t>Phase I: Broad-spectrum nutritional support: magnesium, copper, zinc</a:t>
            </a:r>
            <a:r>
              <a:rPr lang="en-US" sz="2400" dirty="0" smtClean="0"/>
              <a:t>, </a:t>
            </a:r>
            <a:r>
              <a:rPr lang="en-US" sz="2400" dirty="0" err="1" smtClean="0"/>
              <a:t>carotenoids</a:t>
            </a:r>
            <a:r>
              <a:rPr lang="en-US" sz="2400" dirty="0" smtClean="0"/>
              <a:t>, </a:t>
            </a:r>
            <a:r>
              <a:rPr lang="en-US" sz="2400" dirty="0"/>
              <a:t>vitamin C, vitamins B2, B3, B6, B12, folic acid</a:t>
            </a:r>
          </a:p>
          <a:p>
            <a:pPr marL="800100" lvl="1" indent="-342900" eaLnBrk="1" hangingPunct="1">
              <a:lnSpc>
                <a:spcPct val="80000"/>
              </a:lnSpc>
              <a:buClr>
                <a:schemeClr val="accent1"/>
              </a:buClr>
              <a:buFontTx/>
              <a:buChar char="•"/>
            </a:pPr>
            <a:r>
              <a:rPr lang="en-US" sz="2400" dirty="0"/>
              <a:t>Phase II: Cofactor supplementation: whey, NAC, glutamine, </a:t>
            </a:r>
            <a:r>
              <a:rPr lang="en-US" sz="2400" dirty="0" err="1"/>
              <a:t>glycine</a:t>
            </a:r>
            <a:r>
              <a:rPr lang="en-US" sz="2400" dirty="0"/>
              <a:t>, sulfur donors (</a:t>
            </a:r>
            <a:r>
              <a:rPr lang="en-US" sz="2400" dirty="0" err="1"/>
              <a:t>taurine</a:t>
            </a:r>
            <a:r>
              <a:rPr lang="en-US" sz="2400" dirty="0"/>
              <a:t>, sodium sulfate), </a:t>
            </a:r>
            <a:r>
              <a:rPr lang="en-US" sz="2400" dirty="0" err="1"/>
              <a:t>pantothenic</a:t>
            </a:r>
            <a:r>
              <a:rPr lang="en-US" sz="2400" dirty="0"/>
              <a:t> acid, magnesium, methyl donors (folic acid, </a:t>
            </a:r>
            <a:r>
              <a:rPr lang="en-US" sz="2400" dirty="0" err="1"/>
              <a:t>choline</a:t>
            </a:r>
            <a:r>
              <a:rPr lang="en-US" sz="2400" dirty="0"/>
              <a:t>, </a:t>
            </a:r>
            <a:r>
              <a:rPr lang="en-US" sz="2400" dirty="0" err="1"/>
              <a:t>methionine</a:t>
            </a:r>
            <a:r>
              <a:rPr lang="en-US" sz="2400" dirty="0"/>
              <a:t>, TMG, </a:t>
            </a:r>
            <a:r>
              <a:rPr lang="en-US" sz="2400" dirty="0" err="1"/>
              <a:t>SAMe</a:t>
            </a:r>
            <a:r>
              <a:rPr lang="en-US" sz="2400" dirty="0"/>
              <a:t>)</a:t>
            </a:r>
          </a:p>
          <a:p>
            <a:pPr marL="1371600" lvl="2" indent="-457200" eaLnBrk="1" hangingPunct="1">
              <a:lnSpc>
                <a:spcPct val="80000"/>
              </a:lnSpc>
              <a:buClr>
                <a:schemeClr val="accent1"/>
              </a:buClr>
              <a:buFontTx/>
              <a:buChar char="•"/>
            </a:pPr>
            <a:r>
              <a:rPr lang="en-US" dirty="0">
                <a:ea typeface="ＭＳ Ｐゴシック" charset="-128"/>
              </a:rPr>
              <a:t>Specifically:</a:t>
            </a:r>
          </a:p>
          <a:p>
            <a:pPr marL="1752600" lvl="3" indent="-381000" eaLnBrk="1" hangingPunct="1">
              <a:lnSpc>
                <a:spcPct val="80000"/>
              </a:lnSpc>
              <a:buClr>
                <a:schemeClr val="accent1"/>
              </a:buClr>
              <a:buFontTx/>
              <a:buChar char="•"/>
            </a:pPr>
            <a:r>
              <a:rPr lang="en-US" sz="2400" dirty="0">
                <a:ea typeface="ＭＳ Ｐゴシック" charset="-128"/>
              </a:rPr>
              <a:t>L-glutathione is critical for neutralization of functionalized toxins.</a:t>
            </a:r>
          </a:p>
          <a:p>
            <a:pPr marL="1752600" lvl="3" indent="-381000" eaLnBrk="1" hangingPunct="1">
              <a:lnSpc>
                <a:spcPct val="80000"/>
              </a:lnSpc>
              <a:buClr>
                <a:schemeClr val="accent1"/>
              </a:buClr>
              <a:buFontTx/>
              <a:buChar char="•"/>
            </a:pPr>
            <a:r>
              <a:rPr lang="en-US" sz="2400" dirty="0" err="1">
                <a:ea typeface="ＭＳ Ｐゴシック" charset="-128"/>
              </a:rPr>
              <a:t>Glycine</a:t>
            </a:r>
            <a:r>
              <a:rPr lang="en-US" sz="2400" dirty="0">
                <a:ea typeface="ＭＳ Ｐゴシック" charset="-128"/>
              </a:rPr>
              <a:t> and </a:t>
            </a:r>
            <a:r>
              <a:rPr lang="en-US" sz="2400" dirty="0" err="1">
                <a:ea typeface="ＭＳ Ｐゴシック" charset="-128"/>
              </a:rPr>
              <a:t>taurine</a:t>
            </a:r>
            <a:r>
              <a:rPr lang="en-US" sz="2400" dirty="0">
                <a:ea typeface="ＭＳ Ｐゴシック" charset="-128"/>
              </a:rPr>
              <a:t> support phase II conjugation reactions.</a:t>
            </a:r>
          </a:p>
          <a:p>
            <a:pPr marL="1752600" lvl="3" indent="-381000" eaLnBrk="1" hangingPunct="1">
              <a:lnSpc>
                <a:spcPct val="80000"/>
              </a:lnSpc>
              <a:buClr>
                <a:schemeClr val="accent1"/>
              </a:buClr>
              <a:buFontTx/>
              <a:buChar char="•"/>
            </a:pPr>
            <a:r>
              <a:rPr lang="en-US" sz="2400" dirty="0">
                <a:ea typeface="ＭＳ Ｐゴシック" charset="-128"/>
              </a:rPr>
              <a:t>Sodium sulfate and N-</a:t>
            </a:r>
            <a:r>
              <a:rPr lang="en-US" sz="2400" dirty="0" err="1">
                <a:ea typeface="ＭＳ Ｐゴシック" charset="-128"/>
              </a:rPr>
              <a:t>acetylcysteine</a:t>
            </a:r>
            <a:r>
              <a:rPr lang="en-US" sz="2400" dirty="0">
                <a:ea typeface="ＭＳ Ｐゴシック" charset="-128"/>
              </a:rPr>
              <a:t> support phase II </a:t>
            </a:r>
            <a:r>
              <a:rPr lang="en-US" sz="2400" dirty="0" err="1">
                <a:ea typeface="ＭＳ Ｐゴシック" charset="-128"/>
              </a:rPr>
              <a:t>sulfation</a:t>
            </a:r>
            <a:r>
              <a:rPr lang="en-US" sz="2400" dirty="0">
                <a:ea typeface="ＭＳ Ｐゴシック" charset="-128"/>
              </a:rPr>
              <a:t> clearance.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02">
                                            <p:txEl>
                                              <p:pRg st="0" end="0"/>
                                            </p:txEl>
                                          </p:spTgt>
                                        </p:tgtEl>
                                        <p:attrNameLst>
                                          <p:attrName>style.visibility</p:attrName>
                                        </p:attrNameLst>
                                      </p:cBhvr>
                                      <p:to>
                                        <p:strVal val="visible"/>
                                      </p:to>
                                    </p:set>
                                    <p:anim calcmode="lin" valueType="num">
                                      <p:cBhvr additive="base">
                                        <p:cTn id="7" dur="500" fill="hold"/>
                                        <p:tgtEl>
                                          <p:spTgt spid="46080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par>
                                <p:cTn id="9" presetID="2" presetClass="entr" presetSubtype="2" fill="hold" grpId="0" nodeType="withEffect">
                                  <p:stCondLst>
                                    <p:cond delay="0"/>
                                  </p:stCondLst>
                                  <p:childTnLst>
                                    <p:set>
                                      <p:cBhvr>
                                        <p:cTn id="10" dur="1" fill="hold">
                                          <p:stCondLst>
                                            <p:cond delay="0"/>
                                          </p:stCondLst>
                                        </p:cTn>
                                        <p:tgtEl>
                                          <p:spTgt spid="460802">
                                            <p:txEl>
                                              <p:pRg st="2" end="2"/>
                                            </p:txEl>
                                          </p:spTgt>
                                        </p:tgtEl>
                                        <p:attrNameLst>
                                          <p:attrName>style.visibility</p:attrName>
                                        </p:attrNameLst>
                                      </p:cBhvr>
                                      <p:to>
                                        <p:strVal val="visible"/>
                                      </p:to>
                                    </p:set>
                                    <p:anim calcmode="lin" valueType="num">
                                      <p:cBhvr additive="base">
                                        <p:cTn id="11" dur="500" fill="hold"/>
                                        <p:tgtEl>
                                          <p:spTgt spid="460802">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6080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rbrake.wav"/>
                                        </p:tgtEl>
                                      </p:cMediaNode>
                                    </p:audio>
                                  </p:subTnLst>
                                </p:cTn>
                              </p:par>
                              <p:par>
                                <p:cTn id="13" presetID="2" presetClass="entr" presetSubtype="2" fill="hold" grpId="0" nodeType="withEffect">
                                  <p:stCondLst>
                                    <p:cond delay="0"/>
                                  </p:stCondLst>
                                  <p:childTnLst>
                                    <p:set>
                                      <p:cBhvr>
                                        <p:cTn id="14" dur="1" fill="hold">
                                          <p:stCondLst>
                                            <p:cond delay="0"/>
                                          </p:stCondLst>
                                        </p:cTn>
                                        <p:tgtEl>
                                          <p:spTgt spid="460802">
                                            <p:txEl>
                                              <p:pRg st="3" end="3"/>
                                            </p:txEl>
                                          </p:spTgt>
                                        </p:tgtEl>
                                        <p:attrNameLst>
                                          <p:attrName>style.visibility</p:attrName>
                                        </p:attrNameLst>
                                      </p:cBhvr>
                                      <p:to>
                                        <p:strVal val="visible"/>
                                      </p:to>
                                    </p:set>
                                    <p:anim calcmode="lin" valueType="num">
                                      <p:cBhvr additive="base">
                                        <p:cTn id="15" dur="500" fill="hold"/>
                                        <p:tgtEl>
                                          <p:spTgt spid="460802">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6080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arbrake.wav"/>
                                        </p:tgtEl>
                                      </p:cMediaNode>
                                    </p:audio>
                                  </p:subTnLst>
                                </p:cTn>
                              </p:par>
                              <p:par>
                                <p:cTn id="17" presetID="2" presetClass="entr" presetSubtype="2" fill="hold" grpId="0" nodeType="withEffect">
                                  <p:stCondLst>
                                    <p:cond delay="0"/>
                                  </p:stCondLst>
                                  <p:childTnLst>
                                    <p:set>
                                      <p:cBhvr>
                                        <p:cTn id="18" dur="1" fill="hold">
                                          <p:stCondLst>
                                            <p:cond delay="0"/>
                                          </p:stCondLst>
                                        </p:cTn>
                                        <p:tgtEl>
                                          <p:spTgt spid="460802">
                                            <p:txEl>
                                              <p:pRg st="4" end="4"/>
                                            </p:txEl>
                                          </p:spTgt>
                                        </p:tgtEl>
                                        <p:attrNameLst>
                                          <p:attrName>style.visibility</p:attrName>
                                        </p:attrNameLst>
                                      </p:cBhvr>
                                      <p:to>
                                        <p:strVal val="visible"/>
                                      </p:to>
                                    </p:set>
                                    <p:anim calcmode="lin" valueType="num">
                                      <p:cBhvr additive="base">
                                        <p:cTn id="19" dur="500" fill="hold"/>
                                        <p:tgtEl>
                                          <p:spTgt spid="460802">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0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rbrake.wav"/>
                                        </p:tgtEl>
                                      </p:cMediaNode>
                                    </p:audio>
                                  </p:subTnLst>
                                </p:cTn>
                              </p:par>
                              <p:par>
                                <p:cTn id="21" presetID="2" presetClass="entr" presetSubtype="2" fill="hold" grpId="0" nodeType="withEffect">
                                  <p:stCondLst>
                                    <p:cond delay="0"/>
                                  </p:stCondLst>
                                  <p:childTnLst>
                                    <p:set>
                                      <p:cBhvr>
                                        <p:cTn id="22" dur="1" fill="hold">
                                          <p:stCondLst>
                                            <p:cond delay="0"/>
                                          </p:stCondLst>
                                        </p:cTn>
                                        <p:tgtEl>
                                          <p:spTgt spid="460802">
                                            <p:txEl>
                                              <p:pRg st="5" end="5"/>
                                            </p:txEl>
                                          </p:spTgt>
                                        </p:tgtEl>
                                        <p:attrNameLst>
                                          <p:attrName>style.visibility</p:attrName>
                                        </p:attrNameLst>
                                      </p:cBhvr>
                                      <p:to>
                                        <p:strVal val="visible"/>
                                      </p:to>
                                    </p:set>
                                    <p:anim calcmode="lin" valueType="num">
                                      <p:cBhvr additive="base">
                                        <p:cTn id="23" dur="500" fill="hold"/>
                                        <p:tgtEl>
                                          <p:spTgt spid="460802">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6080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rbrake.wav"/>
                                        </p:tgtEl>
                                      </p:cMediaNode>
                                    </p:audio>
                                  </p:subTnLst>
                                </p:cTn>
                              </p:par>
                              <p:par>
                                <p:cTn id="25" presetID="2" presetClass="entr" presetSubtype="2" fill="hold" grpId="0" nodeType="withEffect">
                                  <p:stCondLst>
                                    <p:cond delay="0"/>
                                  </p:stCondLst>
                                  <p:childTnLst>
                                    <p:set>
                                      <p:cBhvr>
                                        <p:cTn id="26" dur="1" fill="hold">
                                          <p:stCondLst>
                                            <p:cond delay="0"/>
                                          </p:stCondLst>
                                        </p:cTn>
                                        <p:tgtEl>
                                          <p:spTgt spid="460802">
                                            <p:txEl>
                                              <p:pRg st="6" end="6"/>
                                            </p:txEl>
                                          </p:spTgt>
                                        </p:tgtEl>
                                        <p:attrNameLst>
                                          <p:attrName>style.visibility</p:attrName>
                                        </p:attrNameLst>
                                      </p:cBhvr>
                                      <p:to>
                                        <p:strVal val="visible"/>
                                      </p:to>
                                    </p:set>
                                    <p:anim calcmode="lin" valueType="num">
                                      <p:cBhvr additive="base">
                                        <p:cTn id="27" dur="500" fill="hold"/>
                                        <p:tgtEl>
                                          <p:spTgt spid="460802">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60802">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arbrake.wav"/>
                                        </p:tgtEl>
                                      </p:cMediaNode>
                                    </p:audio>
                                  </p:subTnLst>
                                </p:cTn>
                              </p:par>
                              <p:par>
                                <p:cTn id="29" presetID="2" presetClass="entr" presetSubtype="2" fill="hold" grpId="0" nodeType="withEffect">
                                  <p:stCondLst>
                                    <p:cond delay="0"/>
                                  </p:stCondLst>
                                  <p:childTnLst>
                                    <p:set>
                                      <p:cBhvr>
                                        <p:cTn id="30" dur="1" fill="hold">
                                          <p:stCondLst>
                                            <p:cond delay="0"/>
                                          </p:stCondLst>
                                        </p:cTn>
                                        <p:tgtEl>
                                          <p:spTgt spid="460802">
                                            <p:txEl>
                                              <p:pRg st="7" end="7"/>
                                            </p:txEl>
                                          </p:spTgt>
                                        </p:tgtEl>
                                        <p:attrNameLst>
                                          <p:attrName>style.visibility</p:attrName>
                                        </p:attrNameLst>
                                      </p:cBhvr>
                                      <p:to>
                                        <p:strVal val="visible"/>
                                      </p:to>
                                    </p:set>
                                    <p:anim calcmode="lin" valueType="num">
                                      <p:cBhvr additive="base">
                                        <p:cTn id="31" dur="500" fill="hold"/>
                                        <p:tgtEl>
                                          <p:spTgt spid="460802">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0802">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build="p" autoUpdateAnimBg="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1378" name="Object 2">
            <a:hlinkClick r:id="" action="ppaction://ole?verb=0"/>
          </p:cNvPr>
          <p:cNvGraphicFramePr>
            <a:graphicFrameLocks/>
          </p:cNvGraphicFramePr>
          <p:nvPr/>
        </p:nvGraphicFramePr>
        <p:xfrm>
          <a:off x="762000" y="0"/>
          <a:ext cx="8382000" cy="6858000"/>
        </p:xfrm>
        <a:graphic>
          <a:graphicData uri="http://schemas.openxmlformats.org/presentationml/2006/ole">
            <p:oleObj spid="_x0000_s685058" name="CorelDRAW!" r:id="rId4" imgW="7540560" imgH="5671800" progId="">
              <p:embed/>
            </p:oleObj>
          </a:graphicData>
        </a:graphic>
      </p:graphicFrame>
      <p:grpSp>
        <p:nvGrpSpPr>
          <p:cNvPr id="2" name="Group 3"/>
          <p:cNvGrpSpPr>
            <a:grpSpLocks/>
          </p:cNvGrpSpPr>
          <p:nvPr/>
        </p:nvGrpSpPr>
        <p:grpSpPr bwMode="auto">
          <a:xfrm>
            <a:off x="7737475" y="2327275"/>
            <a:ext cx="1095375" cy="538163"/>
            <a:chOff x="4886" y="1406"/>
            <a:chExt cx="690" cy="339"/>
          </a:xfrm>
        </p:grpSpPr>
        <p:sp>
          <p:nvSpPr>
            <p:cNvPr id="101422" name="Oval 4"/>
            <p:cNvSpPr>
              <a:spLocks noChangeArrowheads="1"/>
            </p:cNvSpPr>
            <p:nvPr/>
          </p:nvSpPr>
          <p:spPr bwMode="auto">
            <a:xfrm>
              <a:off x="4888" y="1406"/>
              <a:ext cx="655" cy="339"/>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01423" name="Rectangle 5"/>
            <p:cNvSpPr>
              <a:spLocks noChangeArrowheads="1"/>
            </p:cNvSpPr>
            <p:nvPr/>
          </p:nvSpPr>
          <p:spPr bwMode="auto">
            <a:xfrm>
              <a:off x="4886" y="1452"/>
              <a:ext cx="690" cy="258"/>
            </a:xfrm>
            <a:prstGeom prst="rect">
              <a:avLst/>
            </a:prstGeom>
            <a:solidFill>
              <a:schemeClr val="bg1">
                <a:alpha val="0"/>
              </a:schemeClr>
            </a:solid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excretory</a:t>
              </a:r>
            </a:p>
            <a:p>
              <a:pPr algn="ctr" eaLnBrk="0" hangingPunct="0">
                <a:lnSpc>
                  <a:spcPct val="95000"/>
                </a:lnSpc>
              </a:pPr>
              <a:r>
                <a:rPr lang="en-US" sz="1100">
                  <a:latin typeface="Calibri" charset="0"/>
                </a:rPr>
                <a:t>derivatives</a:t>
              </a:r>
            </a:p>
          </p:txBody>
        </p:sp>
      </p:grpSp>
      <p:sp>
        <p:nvSpPr>
          <p:cNvPr id="101380" name="Line 6"/>
          <p:cNvSpPr>
            <a:spLocks noChangeShapeType="1"/>
          </p:cNvSpPr>
          <p:nvPr/>
        </p:nvSpPr>
        <p:spPr bwMode="auto">
          <a:xfrm>
            <a:off x="8221663" y="3181350"/>
            <a:ext cx="0" cy="1831975"/>
          </a:xfrm>
          <a:prstGeom prst="line">
            <a:avLst/>
          </a:prstGeom>
          <a:noFill/>
          <a:ln w="12700">
            <a:solidFill>
              <a:schemeClr val="bg2"/>
            </a:solidFill>
            <a:round/>
            <a:headEnd type="none" w="sm" len="sm"/>
            <a:tailEnd type="stealth" w="med" len="med"/>
          </a:ln>
        </p:spPr>
        <p:txBody>
          <a:bodyPr wrap="none" anchor="ctr">
            <a:prstTxWarp prst="textNoShape">
              <a:avLst/>
            </a:prstTxWarp>
          </a:bodyPr>
          <a:lstStyle/>
          <a:p>
            <a:endParaRPr lang="en-US"/>
          </a:p>
        </p:txBody>
      </p:sp>
      <p:sp>
        <p:nvSpPr>
          <p:cNvPr id="101381" name="Line 7"/>
          <p:cNvSpPr>
            <a:spLocks noChangeShapeType="1"/>
          </p:cNvSpPr>
          <p:nvPr/>
        </p:nvSpPr>
        <p:spPr bwMode="auto">
          <a:xfrm>
            <a:off x="8231188" y="3181350"/>
            <a:ext cx="384175" cy="279400"/>
          </a:xfrm>
          <a:prstGeom prst="line">
            <a:avLst/>
          </a:prstGeom>
          <a:noFill/>
          <a:ln w="12700">
            <a:solidFill>
              <a:schemeClr val="bg2"/>
            </a:solidFill>
            <a:round/>
            <a:headEnd type="none" w="sm" len="sm"/>
            <a:tailEnd type="stealth" w="med" len="med"/>
          </a:ln>
        </p:spPr>
        <p:txBody>
          <a:bodyPr wrap="none" anchor="ctr">
            <a:prstTxWarp prst="textNoShape">
              <a:avLst/>
            </a:prstTxWarp>
          </a:bodyPr>
          <a:lstStyle/>
          <a:p>
            <a:endParaRPr lang="en-US"/>
          </a:p>
        </p:txBody>
      </p:sp>
      <p:sp>
        <p:nvSpPr>
          <p:cNvPr id="101382" name="Line 8"/>
          <p:cNvSpPr>
            <a:spLocks noChangeShapeType="1"/>
          </p:cNvSpPr>
          <p:nvPr/>
        </p:nvSpPr>
        <p:spPr bwMode="auto">
          <a:xfrm>
            <a:off x="8221663" y="5305425"/>
            <a:ext cx="0" cy="355600"/>
          </a:xfrm>
          <a:prstGeom prst="line">
            <a:avLst/>
          </a:prstGeom>
          <a:noFill/>
          <a:ln w="12700">
            <a:solidFill>
              <a:schemeClr val="bg2"/>
            </a:solidFill>
            <a:round/>
            <a:headEnd type="none" w="sm" len="sm"/>
            <a:tailEnd type="stealth" w="med" len="med"/>
          </a:ln>
        </p:spPr>
        <p:txBody>
          <a:bodyPr wrap="none" anchor="ctr">
            <a:prstTxWarp prst="textNoShape">
              <a:avLst/>
            </a:prstTxWarp>
          </a:bodyPr>
          <a:lstStyle/>
          <a:p>
            <a:endParaRPr lang="en-US"/>
          </a:p>
        </p:txBody>
      </p:sp>
      <p:grpSp>
        <p:nvGrpSpPr>
          <p:cNvPr id="3" name="Group 9"/>
          <p:cNvGrpSpPr>
            <a:grpSpLocks/>
          </p:cNvGrpSpPr>
          <p:nvPr/>
        </p:nvGrpSpPr>
        <p:grpSpPr bwMode="auto">
          <a:xfrm>
            <a:off x="1143000" y="2400300"/>
            <a:ext cx="2876550" cy="304800"/>
            <a:chOff x="720" y="1512"/>
            <a:chExt cx="1812" cy="192"/>
          </a:xfrm>
        </p:grpSpPr>
        <p:sp>
          <p:nvSpPr>
            <p:cNvPr id="101416" name="Line 10"/>
            <p:cNvSpPr>
              <a:spLocks noChangeShapeType="1"/>
            </p:cNvSpPr>
            <p:nvPr/>
          </p:nvSpPr>
          <p:spPr bwMode="auto">
            <a:xfrm>
              <a:off x="1966" y="1704"/>
              <a:ext cx="566"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sp>
          <p:nvSpPr>
            <p:cNvPr id="101417" name="Line 11"/>
            <p:cNvSpPr>
              <a:spLocks noChangeShapeType="1"/>
            </p:cNvSpPr>
            <p:nvPr/>
          </p:nvSpPr>
          <p:spPr bwMode="auto">
            <a:xfrm>
              <a:off x="1350" y="1704"/>
              <a:ext cx="566"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sp>
          <p:nvSpPr>
            <p:cNvPr id="101418" name="Line 12"/>
            <p:cNvSpPr>
              <a:spLocks noChangeShapeType="1"/>
            </p:cNvSpPr>
            <p:nvPr/>
          </p:nvSpPr>
          <p:spPr bwMode="auto">
            <a:xfrm>
              <a:off x="742" y="1704"/>
              <a:ext cx="566"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grpSp>
          <p:nvGrpSpPr>
            <p:cNvPr id="4" name="Group 13"/>
            <p:cNvGrpSpPr>
              <a:grpSpLocks/>
            </p:cNvGrpSpPr>
            <p:nvPr/>
          </p:nvGrpSpPr>
          <p:grpSpPr bwMode="auto">
            <a:xfrm>
              <a:off x="720" y="1512"/>
              <a:ext cx="1776" cy="164"/>
              <a:chOff x="720" y="1512"/>
              <a:chExt cx="1776" cy="164"/>
            </a:xfrm>
          </p:grpSpPr>
          <p:sp>
            <p:nvSpPr>
              <p:cNvPr id="101420" name="Freeform 14"/>
              <p:cNvSpPr>
                <a:spLocks/>
              </p:cNvSpPr>
              <p:nvPr/>
            </p:nvSpPr>
            <p:spPr bwMode="auto">
              <a:xfrm>
                <a:off x="1619" y="1512"/>
                <a:ext cx="877" cy="164"/>
              </a:xfrm>
              <a:custGeom>
                <a:avLst/>
                <a:gdLst>
                  <a:gd name="T0" fmla="*/ 0 w 877"/>
                  <a:gd name="T1" fmla="*/ 0 h 164"/>
                  <a:gd name="T2" fmla="*/ 28 w 877"/>
                  <a:gd name="T3" fmla="*/ 30 h 164"/>
                  <a:gd name="T4" fmla="*/ 72 w 877"/>
                  <a:gd name="T5" fmla="*/ 49 h 164"/>
                  <a:gd name="T6" fmla="*/ 106 w 877"/>
                  <a:gd name="T7" fmla="*/ 59 h 164"/>
                  <a:gd name="T8" fmla="*/ 142 w 877"/>
                  <a:gd name="T9" fmla="*/ 64 h 164"/>
                  <a:gd name="T10" fmla="*/ 185 w 877"/>
                  <a:gd name="T11" fmla="*/ 69 h 164"/>
                  <a:gd name="T12" fmla="*/ 228 w 877"/>
                  <a:gd name="T13" fmla="*/ 71 h 164"/>
                  <a:gd name="T14" fmla="*/ 274 w 877"/>
                  <a:gd name="T15" fmla="*/ 73 h 164"/>
                  <a:gd name="T16" fmla="*/ 323 w 877"/>
                  <a:gd name="T17" fmla="*/ 76 h 164"/>
                  <a:gd name="T18" fmla="*/ 374 w 877"/>
                  <a:gd name="T19" fmla="*/ 76 h 164"/>
                  <a:gd name="T20" fmla="*/ 408 w 877"/>
                  <a:gd name="T21" fmla="*/ 76 h 164"/>
                  <a:gd name="T22" fmla="*/ 438 w 877"/>
                  <a:gd name="T23" fmla="*/ 76 h 164"/>
                  <a:gd name="T24" fmla="*/ 483 w 877"/>
                  <a:gd name="T25" fmla="*/ 74 h 164"/>
                  <a:gd name="T26" fmla="*/ 527 w 877"/>
                  <a:gd name="T27" fmla="*/ 74 h 164"/>
                  <a:gd name="T28" fmla="*/ 572 w 877"/>
                  <a:gd name="T29" fmla="*/ 73 h 164"/>
                  <a:gd name="T30" fmla="*/ 608 w 877"/>
                  <a:gd name="T31" fmla="*/ 74 h 164"/>
                  <a:gd name="T32" fmla="*/ 640 w 877"/>
                  <a:gd name="T33" fmla="*/ 76 h 164"/>
                  <a:gd name="T34" fmla="*/ 680 w 877"/>
                  <a:gd name="T35" fmla="*/ 82 h 164"/>
                  <a:gd name="T36" fmla="*/ 727 w 877"/>
                  <a:gd name="T37" fmla="*/ 89 h 164"/>
                  <a:gd name="T38" fmla="*/ 772 w 877"/>
                  <a:gd name="T39" fmla="*/ 100 h 164"/>
                  <a:gd name="T40" fmla="*/ 819 w 877"/>
                  <a:gd name="T41" fmla="*/ 117 h 164"/>
                  <a:gd name="T42" fmla="*/ 855 w 877"/>
                  <a:gd name="T43" fmla="*/ 140 h 164"/>
                  <a:gd name="T44" fmla="*/ 876 w 877"/>
                  <a:gd name="T45" fmla="*/ 163 h 1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7"/>
                  <a:gd name="T70" fmla="*/ 0 h 164"/>
                  <a:gd name="T71" fmla="*/ 877 w 877"/>
                  <a:gd name="T72" fmla="*/ 164 h 1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7" h="164">
                    <a:moveTo>
                      <a:pt x="0" y="0"/>
                    </a:moveTo>
                    <a:lnTo>
                      <a:pt x="28" y="30"/>
                    </a:lnTo>
                    <a:lnTo>
                      <a:pt x="72" y="49"/>
                    </a:lnTo>
                    <a:lnTo>
                      <a:pt x="106" y="59"/>
                    </a:lnTo>
                    <a:lnTo>
                      <a:pt x="142" y="64"/>
                    </a:lnTo>
                    <a:lnTo>
                      <a:pt x="185" y="69"/>
                    </a:lnTo>
                    <a:lnTo>
                      <a:pt x="228" y="71"/>
                    </a:lnTo>
                    <a:lnTo>
                      <a:pt x="274" y="73"/>
                    </a:lnTo>
                    <a:lnTo>
                      <a:pt x="323" y="76"/>
                    </a:lnTo>
                    <a:lnTo>
                      <a:pt x="374" y="76"/>
                    </a:lnTo>
                    <a:lnTo>
                      <a:pt x="408" y="76"/>
                    </a:lnTo>
                    <a:lnTo>
                      <a:pt x="438" y="76"/>
                    </a:lnTo>
                    <a:lnTo>
                      <a:pt x="483" y="74"/>
                    </a:lnTo>
                    <a:lnTo>
                      <a:pt x="527" y="74"/>
                    </a:lnTo>
                    <a:lnTo>
                      <a:pt x="572" y="73"/>
                    </a:lnTo>
                    <a:lnTo>
                      <a:pt x="608" y="74"/>
                    </a:lnTo>
                    <a:lnTo>
                      <a:pt x="640" y="76"/>
                    </a:lnTo>
                    <a:lnTo>
                      <a:pt x="680" y="82"/>
                    </a:lnTo>
                    <a:lnTo>
                      <a:pt x="727" y="89"/>
                    </a:lnTo>
                    <a:lnTo>
                      <a:pt x="772" y="100"/>
                    </a:lnTo>
                    <a:lnTo>
                      <a:pt x="819" y="117"/>
                    </a:lnTo>
                    <a:lnTo>
                      <a:pt x="855" y="140"/>
                    </a:lnTo>
                    <a:lnTo>
                      <a:pt x="876" y="163"/>
                    </a:lnTo>
                  </a:path>
                </a:pathLst>
              </a:custGeom>
              <a:noFill/>
              <a:ln w="12700" cap="rnd">
                <a:solidFill>
                  <a:srgbClr val="000000"/>
                </a:solidFill>
                <a:round/>
                <a:headEnd type="none" w="sm" len="sm"/>
                <a:tailEnd type="none" w="sm" len="sm"/>
              </a:ln>
            </p:spPr>
            <p:txBody>
              <a:bodyPr>
                <a:prstTxWarp prst="textNoShape">
                  <a:avLst/>
                </a:prstTxWarp>
              </a:bodyPr>
              <a:lstStyle/>
              <a:p>
                <a:endParaRPr lang="en-US">
                  <a:latin typeface="Calibri" charset="0"/>
                </a:endParaRPr>
              </a:p>
            </p:txBody>
          </p:sp>
          <p:sp>
            <p:nvSpPr>
              <p:cNvPr id="101421" name="Freeform 15"/>
              <p:cNvSpPr>
                <a:spLocks/>
              </p:cNvSpPr>
              <p:nvPr/>
            </p:nvSpPr>
            <p:spPr bwMode="auto">
              <a:xfrm>
                <a:off x="720" y="1512"/>
                <a:ext cx="878" cy="164"/>
              </a:xfrm>
              <a:custGeom>
                <a:avLst/>
                <a:gdLst>
                  <a:gd name="T0" fmla="*/ 877 w 878"/>
                  <a:gd name="T1" fmla="*/ 0 h 164"/>
                  <a:gd name="T2" fmla="*/ 849 w 878"/>
                  <a:gd name="T3" fmla="*/ 30 h 164"/>
                  <a:gd name="T4" fmla="*/ 805 w 878"/>
                  <a:gd name="T5" fmla="*/ 49 h 164"/>
                  <a:gd name="T6" fmla="*/ 771 w 878"/>
                  <a:gd name="T7" fmla="*/ 59 h 164"/>
                  <a:gd name="T8" fmla="*/ 734 w 878"/>
                  <a:gd name="T9" fmla="*/ 64 h 164"/>
                  <a:gd name="T10" fmla="*/ 692 w 878"/>
                  <a:gd name="T11" fmla="*/ 69 h 164"/>
                  <a:gd name="T12" fmla="*/ 649 w 878"/>
                  <a:gd name="T13" fmla="*/ 71 h 164"/>
                  <a:gd name="T14" fmla="*/ 602 w 878"/>
                  <a:gd name="T15" fmla="*/ 73 h 164"/>
                  <a:gd name="T16" fmla="*/ 553 w 878"/>
                  <a:gd name="T17" fmla="*/ 76 h 164"/>
                  <a:gd name="T18" fmla="*/ 502 w 878"/>
                  <a:gd name="T19" fmla="*/ 76 h 164"/>
                  <a:gd name="T20" fmla="*/ 468 w 878"/>
                  <a:gd name="T21" fmla="*/ 76 h 164"/>
                  <a:gd name="T22" fmla="*/ 439 w 878"/>
                  <a:gd name="T23" fmla="*/ 76 h 164"/>
                  <a:gd name="T24" fmla="*/ 394 w 878"/>
                  <a:gd name="T25" fmla="*/ 74 h 164"/>
                  <a:gd name="T26" fmla="*/ 349 w 878"/>
                  <a:gd name="T27" fmla="*/ 74 h 164"/>
                  <a:gd name="T28" fmla="*/ 304 w 878"/>
                  <a:gd name="T29" fmla="*/ 73 h 164"/>
                  <a:gd name="T30" fmla="*/ 268 w 878"/>
                  <a:gd name="T31" fmla="*/ 74 h 164"/>
                  <a:gd name="T32" fmla="*/ 236 w 878"/>
                  <a:gd name="T33" fmla="*/ 76 h 164"/>
                  <a:gd name="T34" fmla="*/ 196 w 878"/>
                  <a:gd name="T35" fmla="*/ 82 h 164"/>
                  <a:gd name="T36" fmla="*/ 149 w 878"/>
                  <a:gd name="T37" fmla="*/ 89 h 164"/>
                  <a:gd name="T38" fmla="*/ 104 w 878"/>
                  <a:gd name="T39" fmla="*/ 100 h 164"/>
                  <a:gd name="T40" fmla="*/ 57 w 878"/>
                  <a:gd name="T41" fmla="*/ 117 h 164"/>
                  <a:gd name="T42" fmla="*/ 21 w 878"/>
                  <a:gd name="T43" fmla="*/ 140 h 164"/>
                  <a:gd name="T44" fmla="*/ 0 w 878"/>
                  <a:gd name="T45" fmla="*/ 163 h 1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8"/>
                  <a:gd name="T70" fmla="*/ 0 h 164"/>
                  <a:gd name="T71" fmla="*/ 878 w 878"/>
                  <a:gd name="T72" fmla="*/ 164 h 1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8" h="164">
                    <a:moveTo>
                      <a:pt x="877" y="0"/>
                    </a:moveTo>
                    <a:lnTo>
                      <a:pt x="849" y="30"/>
                    </a:lnTo>
                    <a:lnTo>
                      <a:pt x="805" y="49"/>
                    </a:lnTo>
                    <a:lnTo>
                      <a:pt x="771" y="59"/>
                    </a:lnTo>
                    <a:lnTo>
                      <a:pt x="734" y="64"/>
                    </a:lnTo>
                    <a:lnTo>
                      <a:pt x="692" y="69"/>
                    </a:lnTo>
                    <a:lnTo>
                      <a:pt x="649" y="71"/>
                    </a:lnTo>
                    <a:lnTo>
                      <a:pt x="602" y="73"/>
                    </a:lnTo>
                    <a:lnTo>
                      <a:pt x="553" y="76"/>
                    </a:lnTo>
                    <a:lnTo>
                      <a:pt x="502" y="76"/>
                    </a:lnTo>
                    <a:lnTo>
                      <a:pt x="468" y="76"/>
                    </a:lnTo>
                    <a:lnTo>
                      <a:pt x="439" y="76"/>
                    </a:lnTo>
                    <a:lnTo>
                      <a:pt x="394" y="74"/>
                    </a:lnTo>
                    <a:lnTo>
                      <a:pt x="349" y="74"/>
                    </a:lnTo>
                    <a:lnTo>
                      <a:pt x="304" y="73"/>
                    </a:lnTo>
                    <a:lnTo>
                      <a:pt x="268" y="74"/>
                    </a:lnTo>
                    <a:lnTo>
                      <a:pt x="236" y="76"/>
                    </a:lnTo>
                    <a:lnTo>
                      <a:pt x="196" y="82"/>
                    </a:lnTo>
                    <a:lnTo>
                      <a:pt x="149" y="89"/>
                    </a:lnTo>
                    <a:lnTo>
                      <a:pt x="104" y="100"/>
                    </a:lnTo>
                    <a:lnTo>
                      <a:pt x="57" y="117"/>
                    </a:lnTo>
                    <a:lnTo>
                      <a:pt x="21" y="140"/>
                    </a:lnTo>
                    <a:lnTo>
                      <a:pt x="0" y="163"/>
                    </a:lnTo>
                  </a:path>
                </a:pathLst>
              </a:custGeom>
              <a:noFill/>
              <a:ln w="12700" cap="rnd">
                <a:solidFill>
                  <a:srgbClr val="000000"/>
                </a:solidFill>
                <a:round/>
                <a:headEnd type="none" w="sm" len="sm"/>
                <a:tailEnd type="none" w="sm" len="sm"/>
              </a:ln>
            </p:spPr>
            <p:txBody>
              <a:bodyPr>
                <a:prstTxWarp prst="textNoShape">
                  <a:avLst/>
                </a:prstTxWarp>
              </a:bodyPr>
              <a:lstStyle/>
              <a:p>
                <a:endParaRPr lang="en-US">
                  <a:latin typeface="Calibri" charset="0"/>
                </a:endParaRPr>
              </a:p>
            </p:txBody>
          </p:sp>
        </p:grpSp>
      </p:grpSp>
      <p:sp>
        <p:nvSpPr>
          <p:cNvPr id="462864" name="Rectangle 16"/>
          <p:cNvSpPr>
            <a:spLocks noChangeArrowheads="1"/>
          </p:cNvSpPr>
          <p:nvPr/>
        </p:nvSpPr>
        <p:spPr bwMode="auto">
          <a:xfrm>
            <a:off x="750888" y="0"/>
            <a:ext cx="7923212" cy="942975"/>
          </a:xfrm>
          <a:prstGeom prst="rect">
            <a:avLst/>
          </a:prstGeom>
          <a:solidFill>
            <a:schemeClr val="bg1"/>
          </a:solidFill>
          <a:ln w="9525">
            <a:noFill/>
            <a:miter lim="800000"/>
            <a:headEnd/>
            <a:tailEnd/>
          </a:ln>
          <a:effectLst>
            <a:outerShdw dist="28398" dir="3806097" algn="ctr" rotWithShape="0">
              <a:schemeClr val="tx1"/>
            </a:outerShdw>
          </a:effectLst>
        </p:spPr>
        <p:txBody>
          <a:bodyPr lIns="90488" tIns="44450" rIns="90488" bIns="44450">
            <a:prstTxWarp prst="textNoShape">
              <a:avLst/>
            </a:prstTxWarp>
            <a:spAutoFit/>
          </a:bodyPr>
          <a:lstStyle/>
          <a:p>
            <a:pPr algn="ctr" eaLnBrk="0" hangingPunct="0">
              <a:spcBef>
                <a:spcPct val="50000"/>
              </a:spcBef>
            </a:pPr>
            <a:r>
              <a:rPr lang="en-US" sz="2800">
                <a:solidFill>
                  <a:schemeClr val="tx2"/>
                </a:solidFill>
                <a:latin typeface="Calibri" charset="0"/>
              </a:rPr>
              <a:t>Supportive Nutrients for Detoxification Pathways </a:t>
            </a:r>
          </a:p>
        </p:txBody>
      </p:sp>
      <p:grpSp>
        <p:nvGrpSpPr>
          <p:cNvPr id="5" name="Group 17"/>
          <p:cNvGrpSpPr>
            <a:grpSpLocks/>
          </p:cNvGrpSpPr>
          <p:nvPr/>
        </p:nvGrpSpPr>
        <p:grpSpPr bwMode="auto">
          <a:xfrm>
            <a:off x="133350" y="2349500"/>
            <a:ext cx="1198563" cy="687388"/>
            <a:chOff x="59" y="1516"/>
            <a:chExt cx="624" cy="337"/>
          </a:xfrm>
        </p:grpSpPr>
        <p:sp>
          <p:nvSpPr>
            <p:cNvPr id="101414" name="Oval 18"/>
            <p:cNvSpPr>
              <a:spLocks noChangeArrowheads="1"/>
            </p:cNvSpPr>
            <p:nvPr/>
          </p:nvSpPr>
          <p:spPr bwMode="auto">
            <a:xfrm>
              <a:off x="59" y="1516"/>
              <a:ext cx="624" cy="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01415" name="Rectangle 19"/>
            <p:cNvSpPr>
              <a:spLocks noChangeArrowheads="1"/>
            </p:cNvSpPr>
            <p:nvPr/>
          </p:nvSpPr>
          <p:spPr bwMode="auto">
            <a:xfrm>
              <a:off x="90" y="1601"/>
              <a:ext cx="563" cy="201"/>
            </a:xfrm>
            <a:prstGeom prst="rect">
              <a:avLst/>
            </a:prstGeom>
            <a:solidFill>
              <a:schemeClr val="bg1">
                <a:alpha val="0"/>
              </a:schemeClr>
            </a:solid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Lipid-soluble molecule</a:t>
              </a:r>
            </a:p>
          </p:txBody>
        </p:sp>
      </p:grpSp>
      <p:sp>
        <p:nvSpPr>
          <p:cNvPr id="101386" name="Freeform 20"/>
          <p:cNvSpPr>
            <a:spLocks/>
          </p:cNvSpPr>
          <p:nvPr/>
        </p:nvSpPr>
        <p:spPr bwMode="auto">
          <a:xfrm>
            <a:off x="3859213" y="1885950"/>
            <a:ext cx="1487487" cy="1374775"/>
          </a:xfrm>
          <a:custGeom>
            <a:avLst/>
            <a:gdLst>
              <a:gd name="T0" fmla="*/ 2147483647 w 937"/>
              <a:gd name="T1" fmla="*/ 2147483647 h 559"/>
              <a:gd name="T2" fmla="*/ 2147483647 w 937"/>
              <a:gd name="T3" fmla="*/ 2147483647 h 559"/>
              <a:gd name="T4" fmla="*/ 2147483647 w 937"/>
              <a:gd name="T5" fmla="*/ 2147483647 h 559"/>
              <a:gd name="T6" fmla="*/ 2147483647 w 937"/>
              <a:gd name="T7" fmla="*/ 2147483647 h 559"/>
              <a:gd name="T8" fmla="*/ 2147483647 w 937"/>
              <a:gd name="T9" fmla="*/ 2147483647 h 559"/>
              <a:gd name="T10" fmla="*/ 2147483647 w 937"/>
              <a:gd name="T11" fmla="*/ 2147483647 h 559"/>
              <a:gd name="T12" fmla="*/ 2147483647 w 937"/>
              <a:gd name="T13" fmla="*/ 2147483647 h 559"/>
              <a:gd name="T14" fmla="*/ 2147483647 w 937"/>
              <a:gd name="T15" fmla="*/ 2147483647 h 559"/>
              <a:gd name="T16" fmla="*/ 2147483647 w 937"/>
              <a:gd name="T17" fmla="*/ 2147483647 h 559"/>
              <a:gd name="T18" fmla="*/ 2147483647 w 937"/>
              <a:gd name="T19" fmla="*/ 0 h 559"/>
              <a:gd name="T20" fmla="*/ 2147483647 w 937"/>
              <a:gd name="T21" fmla="*/ 2147483647 h 559"/>
              <a:gd name="T22" fmla="*/ 2147483647 w 937"/>
              <a:gd name="T23" fmla="*/ 2147483647 h 559"/>
              <a:gd name="T24" fmla="*/ 2147483647 w 937"/>
              <a:gd name="T25" fmla="*/ 2147483647 h 559"/>
              <a:gd name="T26" fmla="*/ 2147483647 w 937"/>
              <a:gd name="T27" fmla="*/ 0 h 559"/>
              <a:gd name="T28" fmla="*/ 2147483647 w 937"/>
              <a:gd name="T29" fmla="*/ 2147483647 h 559"/>
              <a:gd name="T30" fmla="*/ 2147483647 w 937"/>
              <a:gd name="T31" fmla="*/ 2147483647 h 559"/>
              <a:gd name="T32" fmla="*/ 2147483647 w 937"/>
              <a:gd name="T33" fmla="*/ 2147483647 h 559"/>
              <a:gd name="T34" fmla="*/ 2147483647 w 937"/>
              <a:gd name="T35" fmla="*/ 2147483647 h 559"/>
              <a:gd name="T36" fmla="*/ 2147483647 w 937"/>
              <a:gd name="T37" fmla="*/ 2147483647 h 559"/>
              <a:gd name="T38" fmla="*/ 2147483647 w 937"/>
              <a:gd name="T39" fmla="*/ 2147483647 h 559"/>
              <a:gd name="T40" fmla="*/ 2147483647 w 937"/>
              <a:gd name="T41" fmla="*/ 2147483647 h 559"/>
              <a:gd name="T42" fmla="*/ 0 w 937"/>
              <a:gd name="T43" fmla="*/ 2147483647 h 559"/>
              <a:gd name="T44" fmla="*/ 2147483647 w 937"/>
              <a:gd name="T45" fmla="*/ 2147483647 h 559"/>
              <a:gd name="T46" fmla="*/ 2147483647 w 937"/>
              <a:gd name="T47" fmla="*/ 2147483647 h 559"/>
              <a:gd name="T48" fmla="*/ 2147483647 w 937"/>
              <a:gd name="T49" fmla="*/ 2147483647 h 559"/>
              <a:gd name="T50" fmla="*/ 2147483647 w 937"/>
              <a:gd name="T51" fmla="*/ 2147483647 h 559"/>
              <a:gd name="T52" fmla="*/ 2147483647 w 937"/>
              <a:gd name="T53" fmla="*/ 2147483647 h 559"/>
              <a:gd name="T54" fmla="*/ 2147483647 w 937"/>
              <a:gd name="T55" fmla="*/ 2147483647 h 559"/>
              <a:gd name="T56" fmla="*/ 2147483647 w 937"/>
              <a:gd name="T57" fmla="*/ 2147483647 h 559"/>
              <a:gd name="T58" fmla="*/ 2147483647 w 937"/>
              <a:gd name="T59" fmla="*/ 2147483647 h 559"/>
              <a:gd name="T60" fmla="*/ 2147483647 w 937"/>
              <a:gd name="T61" fmla="*/ 2147483647 h 559"/>
              <a:gd name="T62" fmla="*/ 2147483647 w 937"/>
              <a:gd name="T63" fmla="*/ 2147483647 h 559"/>
              <a:gd name="T64" fmla="*/ 2147483647 w 937"/>
              <a:gd name="T65" fmla="*/ 2147483647 h 559"/>
              <a:gd name="T66" fmla="*/ 2147483647 w 937"/>
              <a:gd name="T67" fmla="*/ 2147483647 h 559"/>
              <a:gd name="T68" fmla="*/ 2147483647 w 937"/>
              <a:gd name="T69" fmla="*/ 2147483647 h 559"/>
              <a:gd name="T70" fmla="*/ 2147483647 w 937"/>
              <a:gd name="T71" fmla="*/ 2147483647 h 559"/>
              <a:gd name="T72" fmla="*/ 2147483647 w 937"/>
              <a:gd name="T73" fmla="*/ 2147483647 h 559"/>
              <a:gd name="T74" fmla="*/ 2147483647 w 937"/>
              <a:gd name="T75" fmla="*/ 2147483647 h 559"/>
              <a:gd name="T76" fmla="*/ 2147483647 w 937"/>
              <a:gd name="T77" fmla="*/ 2147483647 h 559"/>
              <a:gd name="T78" fmla="*/ 2147483647 w 937"/>
              <a:gd name="T79" fmla="*/ 2147483647 h 559"/>
              <a:gd name="T80" fmla="*/ 2147483647 w 937"/>
              <a:gd name="T81" fmla="*/ 2147483647 h 559"/>
              <a:gd name="T82" fmla="*/ 2147483647 w 937"/>
              <a:gd name="T83" fmla="*/ 2147483647 h 559"/>
              <a:gd name="T84" fmla="*/ 2147483647 w 937"/>
              <a:gd name="T85" fmla="*/ 2147483647 h 559"/>
              <a:gd name="T86" fmla="*/ 2147483647 w 937"/>
              <a:gd name="T87" fmla="*/ 2147483647 h 559"/>
              <a:gd name="T88" fmla="*/ 2147483647 w 937"/>
              <a:gd name="T89" fmla="*/ 2147483647 h 559"/>
              <a:gd name="T90" fmla="*/ 2147483647 w 937"/>
              <a:gd name="T91" fmla="*/ 2147483647 h 559"/>
              <a:gd name="T92" fmla="*/ 2147483647 w 937"/>
              <a:gd name="T93" fmla="*/ 2147483647 h 559"/>
              <a:gd name="T94" fmla="*/ 2147483647 w 937"/>
              <a:gd name="T95" fmla="*/ 2147483647 h 559"/>
              <a:gd name="T96" fmla="*/ 2147483647 w 937"/>
              <a:gd name="T97" fmla="*/ 2147483647 h 5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7"/>
              <a:gd name="T148" fmla="*/ 0 h 559"/>
              <a:gd name="T149" fmla="*/ 937 w 937"/>
              <a:gd name="T150" fmla="*/ 559 h 5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7" h="559">
                <a:moveTo>
                  <a:pt x="792" y="235"/>
                </a:moveTo>
                <a:lnTo>
                  <a:pt x="900" y="117"/>
                </a:lnTo>
                <a:lnTo>
                  <a:pt x="720" y="176"/>
                </a:lnTo>
                <a:lnTo>
                  <a:pt x="756" y="117"/>
                </a:lnTo>
                <a:lnTo>
                  <a:pt x="684" y="176"/>
                </a:lnTo>
                <a:lnTo>
                  <a:pt x="756" y="59"/>
                </a:lnTo>
                <a:lnTo>
                  <a:pt x="612" y="147"/>
                </a:lnTo>
                <a:lnTo>
                  <a:pt x="612" y="59"/>
                </a:lnTo>
                <a:lnTo>
                  <a:pt x="541" y="147"/>
                </a:lnTo>
                <a:lnTo>
                  <a:pt x="504" y="0"/>
                </a:lnTo>
                <a:lnTo>
                  <a:pt x="468" y="147"/>
                </a:lnTo>
                <a:lnTo>
                  <a:pt x="432" y="59"/>
                </a:lnTo>
                <a:lnTo>
                  <a:pt x="432" y="147"/>
                </a:lnTo>
                <a:lnTo>
                  <a:pt x="289" y="0"/>
                </a:lnTo>
                <a:lnTo>
                  <a:pt x="360" y="147"/>
                </a:lnTo>
                <a:lnTo>
                  <a:pt x="289" y="117"/>
                </a:lnTo>
                <a:lnTo>
                  <a:pt x="289" y="176"/>
                </a:lnTo>
                <a:lnTo>
                  <a:pt x="144" y="117"/>
                </a:lnTo>
                <a:lnTo>
                  <a:pt x="217" y="205"/>
                </a:lnTo>
                <a:lnTo>
                  <a:pt x="108" y="176"/>
                </a:lnTo>
                <a:lnTo>
                  <a:pt x="144" y="264"/>
                </a:lnTo>
                <a:lnTo>
                  <a:pt x="0" y="264"/>
                </a:lnTo>
                <a:lnTo>
                  <a:pt x="144" y="323"/>
                </a:lnTo>
                <a:lnTo>
                  <a:pt x="72" y="352"/>
                </a:lnTo>
                <a:lnTo>
                  <a:pt x="180" y="352"/>
                </a:lnTo>
                <a:lnTo>
                  <a:pt x="36" y="411"/>
                </a:lnTo>
                <a:lnTo>
                  <a:pt x="217" y="381"/>
                </a:lnTo>
                <a:lnTo>
                  <a:pt x="108" y="470"/>
                </a:lnTo>
                <a:lnTo>
                  <a:pt x="253" y="411"/>
                </a:lnTo>
                <a:lnTo>
                  <a:pt x="253" y="470"/>
                </a:lnTo>
                <a:lnTo>
                  <a:pt x="324" y="411"/>
                </a:lnTo>
                <a:lnTo>
                  <a:pt x="324" y="529"/>
                </a:lnTo>
                <a:lnTo>
                  <a:pt x="396" y="440"/>
                </a:lnTo>
                <a:lnTo>
                  <a:pt x="432" y="499"/>
                </a:lnTo>
                <a:lnTo>
                  <a:pt x="468" y="440"/>
                </a:lnTo>
                <a:lnTo>
                  <a:pt x="541" y="558"/>
                </a:lnTo>
                <a:lnTo>
                  <a:pt x="541" y="440"/>
                </a:lnTo>
                <a:lnTo>
                  <a:pt x="612" y="499"/>
                </a:lnTo>
                <a:lnTo>
                  <a:pt x="612" y="440"/>
                </a:lnTo>
                <a:lnTo>
                  <a:pt x="738" y="552"/>
                </a:lnTo>
                <a:lnTo>
                  <a:pt x="684" y="411"/>
                </a:lnTo>
                <a:lnTo>
                  <a:pt x="756" y="470"/>
                </a:lnTo>
                <a:lnTo>
                  <a:pt x="756" y="381"/>
                </a:lnTo>
                <a:lnTo>
                  <a:pt x="864" y="440"/>
                </a:lnTo>
                <a:lnTo>
                  <a:pt x="792" y="352"/>
                </a:lnTo>
                <a:lnTo>
                  <a:pt x="936" y="381"/>
                </a:lnTo>
                <a:lnTo>
                  <a:pt x="828" y="323"/>
                </a:lnTo>
                <a:lnTo>
                  <a:pt x="936" y="264"/>
                </a:lnTo>
                <a:lnTo>
                  <a:pt x="792" y="235"/>
                </a:lnTo>
              </a:path>
            </a:pathLst>
          </a:custGeom>
          <a:solidFill>
            <a:srgbClr val="FAFD00"/>
          </a:solidFill>
          <a:ln w="25400" cap="rnd">
            <a:solidFill>
              <a:schemeClr val="hlink"/>
            </a:solidFill>
            <a:round/>
            <a:headEnd type="none" w="sm" len="sm"/>
            <a:tailEnd type="none" w="sm" len="sm"/>
          </a:ln>
        </p:spPr>
        <p:txBody>
          <a:bodyPr>
            <a:prstTxWarp prst="textNoShape">
              <a:avLst/>
            </a:prstTxWarp>
          </a:bodyPr>
          <a:lstStyle/>
          <a:p>
            <a:endParaRPr lang="en-US">
              <a:latin typeface="Calibri" charset="0"/>
            </a:endParaRPr>
          </a:p>
        </p:txBody>
      </p:sp>
      <p:grpSp>
        <p:nvGrpSpPr>
          <p:cNvPr id="6" name="Group 21"/>
          <p:cNvGrpSpPr>
            <a:grpSpLocks/>
          </p:cNvGrpSpPr>
          <p:nvPr/>
        </p:nvGrpSpPr>
        <p:grpSpPr bwMode="auto">
          <a:xfrm>
            <a:off x="7388225" y="2830513"/>
            <a:ext cx="1719263" cy="377825"/>
            <a:chOff x="4654" y="1783"/>
            <a:chExt cx="1083" cy="238"/>
          </a:xfrm>
        </p:grpSpPr>
        <p:sp>
          <p:nvSpPr>
            <p:cNvPr id="101407" name="Rectangle 22"/>
            <p:cNvSpPr>
              <a:spLocks noChangeArrowheads="1"/>
            </p:cNvSpPr>
            <p:nvPr/>
          </p:nvSpPr>
          <p:spPr bwMode="auto">
            <a:xfrm>
              <a:off x="4654" y="1783"/>
              <a:ext cx="1083" cy="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000">
                  <a:latin typeface="Calibri" charset="0"/>
                </a:rPr>
                <a:t>polar</a:t>
              </a:r>
            </a:p>
            <a:p>
              <a:pPr algn="ctr" eaLnBrk="0" hangingPunct="0">
                <a:lnSpc>
                  <a:spcPct val="95000"/>
                </a:lnSpc>
              </a:pPr>
              <a:r>
                <a:rPr lang="en-US" sz="1000">
                  <a:latin typeface="Calibri" charset="0"/>
                </a:rPr>
                <a:t>water-soluble</a:t>
              </a:r>
            </a:p>
          </p:txBody>
        </p:sp>
        <p:grpSp>
          <p:nvGrpSpPr>
            <p:cNvPr id="7" name="Group 23"/>
            <p:cNvGrpSpPr>
              <a:grpSpLocks/>
            </p:cNvGrpSpPr>
            <p:nvPr/>
          </p:nvGrpSpPr>
          <p:grpSpPr bwMode="auto">
            <a:xfrm>
              <a:off x="4804" y="1797"/>
              <a:ext cx="790" cy="202"/>
              <a:chOff x="4804" y="1797"/>
              <a:chExt cx="790" cy="202"/>
            </a:xfrm>
          </p:grpSpPr>
          <p:sp>
            <p:nvSpPr>
              <p:cNvPr id="101409" name="Rectangle 24"/>
              <p:cNvSpPr>
                <a:spLocks noChangeArrowheads="1"/>
              </p:cNvSpPr>
              <p:nvPr/>
            </p:nvSpPr>
            <p:spPr bwMode="auto">
              <a:xfrm>
                <a:off x="4804" y="1797"/>
                <a:ext cx="790" cy="202"/>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600">
                    <a:latin typeface="Calibri" charset="0"/>
                  </a:rPr>
                  <a:t>(                )</a:t>
                </a:r>
              </a:p>
            </p:txBody>
          </p:sp>
          <p:grpSp>
            <p:nvGrpSpPr>
              <p:cNvPr id="8" name="Group 25"/>
              <p:cNvGrpSpPr>
                <a:grpSpLocks/>
              </p:cNvGrpSpPr>
              <p:nvPr/>
            </p:nvGrpSpPr>
            <p:grpSpPr bwMode="auto">
              <a:xfrm>
                <a:off x="5345" y="1828"/>
                <a:ext cx="42" cy="43"/>
                <a:chOff x="5345" y="1828"/>
                <a:chExt cx="42" cy="43"/>
              </a:xfrm>
            </p:grpSpPr>
            <p:sp>
              <p:nvSpPr>
                <p:cNvPr id="101411" name="Oval 26"/>
                <p:cNvSpPr>
                  <a:spLocks noChangeArrowheads="1"/>
                </p:cNvSpPr>
                <p:nvPr/>
              </p:nvSpPr>
              <p:spPr bwMode="auto">
                <a:xfrm>
                  <a:off x="5345" y="1863"/>
                  <a:ext cx="8" cy="8"/>
                </a:xfrm>
                <a:prstGeom prst="ellipse">
                  <a:avLst/>
                </a:prstGeom>
                <a:solidFill>
                  <a:schemeClr val="tx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01412" name="Oval 27"/>
                <p:cNvSpPr>
                  <a:spLocks noChangeArrowheads="1"/>
                </p:cNvSpPr>
                <p:nvPr/>
              </p:nvSpPr>
              <p:spPr bwMode="auto">
                <a:xfrm>
                  <a:off x="5379" y="1863"/>
                  <a:ext cx="8" cy="8"/>
                </a:xfrm>
                <a:prstGeom prst="ellipse">
                  <a:avLst/>
                </a:prstGeom>
                <a:solidFill>
                  <a:schemeClr val="tx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01413" name="Oval 28"/>
                <p:cNvSpPr>
                  <a:spLocks noChangeArrowheads="1"/>
                </p:cNvSpPr>
                <p:nvPr/>
              </p:nvSpPr>
              <p:spPr bwMode="auto">
                <a:xfrm>
                  <a:off x="5361" y="1828"/>
                  <a:ext cx="8" cy="8"/>
                </a:xfrm>
                <a:prstGeom prst="ellipse">
                  <a:avLst/>
                </a:prstGeom>
                <a:solidFill>
                  <a:schemeClr val="tx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grpSp>
        </p:grpSp>
      </p:grpSp>
      <p:sp>
        <p:nvSpPr>
          <p:cNvPr id="101388" name="Rectangle 29"/>
          <p:cNvSpPr>
            <a:spLocks noChangeArrowheads="1"/>
          </p:cNvSpPr>
          <p:nvPr/>
        </p:nvSpPr>
        <p:spPr bwMode="auto">
          <a:xfrm>
            <a:off x="7948613" y="5057775"/>
            <a:ext cx="541337" cy="249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Bile</a:t>
            </a:r>
          </a:p>
        </p:txBody>
      </p:sp>
      <p:sp>
        <p:nvSpPr>
          <p:cNvPr id="101389" name="Rectangle 30"/>
          <p:cNvSpPr>
            <a:spLocks noChangeArrowheads="1"/>
          </p:cNvSpPr>
          <p:nvPr/>
        </p:nvSpPr>
        <p:spPr bwMode="auto">
          <a:xfrm>
            <a:off x="7712075" y="5667375"/>
            <a:ext cx="1057275" cy="249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Feces/stools</a:t>
            </a:r>
          </a:p>
        </p:txBody>
      </p:sp>
      <p:sp>
        <p:nvSpPr>
          <p:cNvPr id="101390" name="Rectangle 31"/>
          <p:cNvSpPr>
            <a:spLocks noChangeArrowheads="1"/>
          </p:cNvSpPr>
          <p:nvPr/>
        </p:nvSpPr>
        <p:spPr bwMode="auto">
          <a:xfrm>
            <a:off x="8339138" y="3648075"/>
            <a:ext cx="655637" cy="249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Serum</a:t>
            </a:r>
          </a:p>
        </p:txBody>
      </p:sp>
      <p:sp>
        <p:nvSpPr>
          <p:cNvPr id="101391" name="Rectangle 32"/>
          <p:cNvSpPr>
            <a:spLocks noChangeArrowheads="1"/>
          </p:cNvSpPr>
          <p:nvPr/>
        </p:nvSpPr>
        <p:spPr bwMode="auto">
          <a:xfrm>
            <a:off x="8321675" y="4124325"/>
            <a:ext cx="739775" cy="249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Kidneys</a:t>
            </a:r>
          </a:p>
        </p:txBody>
      </p:sp>
      <p:sp>
        <p:nvSpPr>
          <p:cNvPr id="101392" name="Rectangle 33"/>
          <p:cNvSpPr>
            <a:spLocks noChangeArrowheads="1"/>
          </p:cNvSpPr>
          <p:nvPr/>
        </p:nvSpPr>
        <p:spPr bwMode="auto">
          <a:xfrm>
            <a:off x="8302625" y="4610100"/>
            <a:ext cx="739775" cy="249238"/>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100">
                <a:latin typeface="Calibri" charset="0"/>
              </a:rPr>
              <a:t>Urine</a:t>
            </a:r>
          </a:p>
        </p:txBody>
      </p:sp>
      <p:sp>
        <p:nvSpPr>
          <p:cNvPr id="101393" name="Line 34"/>
          <p:cNvSpPr>
            <a:spLocks noChangeShapeType="1"/>
          </p:cNvSpPr>
          <p:nvPr/>
        </p:nvSpPr>
        <p:spPr bwMode="auto">
          <a:xfrm>
            <a:off x="8678863" y="3959225"/>
            <a:ext cx="0" cy="206375"/>
          </a:xfrm>
          <a:prstGeom prst="line">
            <a:avLst/>
          </a:prstGeom>
          <a:noFill/>
          <a:ln w="12700">
            <a:solidFill>
              <a:schemeClr val="bg2"/>
            </a:solidFill>
            <a:round/>
            <a:headEnd type="none" w="sm" len="sm"/>
            <a:tailEnd type="stealth" w="med" len="med"/>
          </a:ln>
        </p:spPr>
        <p:txBody>
          <a:bodyPr wrap="none" anchor="ctr">
            <a:prstTxWarp prst="textNoShape">
              <a:avLst/>
            </a:prstTxWarp>
          </a:bodyPr>
          <a:lstStyle/>
          <a:p>
            <a:endParaRPr lang="en-US"/>
          </a:p>
        </p:txBody>
      </p:sp>
      <p:sp>
        <p:nvSpPr>
          <p:cNvPr id="101394" name="Line 35"/>
          <p:cNvSpPr>
            <a:spLocks noChangeShapeType="1"/>
          </p:cNvSpPr>
          <p:nvPr/>
        </p:nvSpPr>
        <p:spPr bwMode="auto">
          <a:xfrm>
            <a:off x="8678863" y="4381500"/>
            <a:ext cx="0" cy="279400"/>
          </a:xfrm>
          <a:prstGeom prst="line">
            <a:avLst/>
          </a:prstGeom>
          <a:noFill/>
          <a:ln w="12700">
            <a:solidFill>
              <a:schemeClr val="bg2"/>
            </a:solidFill>
            <a:round/>
            <a:headEnd type="none" w="sm" len="sm"/>
            <a:tailEnd type="stealth" w="med" len="med"/>
          </a:ln>
        </p:spPr>
        <p:txBody>
          <a:bodyPr wrap="none" anchor="ctr">
            <a:prstTxWarp prst="textNoShape">
              <a:avLst/>
            </a:prstTxWarp>
          </a:bodyPr>
          <a:lstStyle/>
          <a:p>
            <a:endParaRPr lang="en-US"/>
          </a:p>
        </p:txBody>
      </p:sp>
      <p:sp>
        <p:nvSpPr>
          <p:cNvPr id="101395" name="Rectangle 36"/>
          <p:cNvSpPr>
            <a:spLocks noChangeArrowheads="1"/>
          </p:cNvSpPr>
          <p:nvPr/>
        </p:nvSpPr>
        <p:spPr bwMode="auto">
          <a:xfrm>
            <a:off x="5334000" y="2705581"/>
            <a:ext cx="2438400" cy="4152419"/>
          </a:xfrm>
          <a:prstGeom prst="rect">
            <a:avLst/>
          </a:prstGeom>
          <a:solidFill>
            <a:schemeClr val="bg1"/>
          </a:solidFill>
          <a:ln w="9525">
            <a:noFill/>
            <a:miter lim="800000"/>
            <a:headEnd/>
            <a:tailEnd/>
          </a:ln>
        </p:spPr>
        <p:txBody>
          <a:bodyPr wrap="square" lIns="90488" tIns="44450" rIns="90488" bIns="44450">
            <a:prstTxWarp prst="textNoShape">
              <a:avLst/>
            </a:prstTxWarp>
            <a:spAutoFit/>
          </a:bodyPr>
          <a:lstStyle/>
          <a:p>
            <a:pPr eaLnBrk="0" hangingPunct="0"/>
            <a:r>
              <a:rPr lang="en-US" dirty="0">
                <a:solidFill>
                  <a:schemeClr val="accent1"/>
                </a:solidFill>
                <a:latin typeface="Calibri" charset="0"/>
              </a:rPr>
              <a:t>ATP</a:t>
            </a:r>
          </a:p>
          <a:p>
            <a:pPr eaLnBrk="0" hangingPunct="0"/>
            <a:r>
              <a:rPr lang="en-US" dirty="0">
                <a:solidFill>
                  <a:schemeClr val="accent1"/>
                </a:solidFill>
                <a:latin typeface="Calibri" charset="0"/>
              </a:rPr>
              <a:t>glutathione</a:t>
            </a:r>
          </a:p>
          <a:p>
            <a:pPr eaLnBrk="0" hangingPunct="0"/>
            <a:r>
              <a:rPr lang="en-US" dirty="0" err="1">
                <a:solidFill>
                  <a:schemeClr val="accent1"/>
                </a:solidFill>
                <a:latin typeface="Calibri" charset="0"/>
              </a:rPr>
              <a:t>glycine</a:t>
            </a:r>
            <a:endParaRPr lang="en-US" dirty="0">
              <a:solidFill>
                <a:schemeClr val="accent1"/>
              </a:solidFill>
              <a:latin typeface="Calibri" charset="0"/>
            </a:endParaRPr>
          </a:p>
          <a:p>
            <a:pPr eaLnBrk="0" hangingPunct="0"/>
            <a:r>
              <a:rPr lang="en-US" dirty="0" err="1">
                <a:solidFill>
                  <a:schemeClr val="accent1"/>
                </a:solidFill>
                <a:latin typeface="Calibri" charset="0"/>
              </a:rPr>
              <a:t>taurine</a:t>
            </a:r>
            <a:endParaRPr lang="en-US" dirty="0">
              <a:solidFill>
                <a:schemeClr val="accent1"/>
              </a:solidFill>
              <a:latin typeface="Calibri" charset="0"/>
            </a:endParaRPr>
          </a:p>
          <a:p>
            <a:pPr eaLnBrk="0" hangingPunct="0"/>
            <a:r>
              <a:rPr lang="en-US" dirty="0">
                <a:solidFill>
                  <a:schemeClr val="accent1"/>
                </a:solidFill>
                <a:latin typeface="Calibri" charset="0"/>
              </a:rPr>
              <a:t>glutamine</a:t>
            </a:r>
          </a:p>
          <a:p>
            <a:pPr eaLnBrk="0" hangingPunct="0"/>
            <a:r>
              <a:rPr lang="en-US" dirty="0" err="1">
                <a:solidFill>
                  <a:schemeClr val="accent1"/>
                </a:solidFill>
                <a:latin typeface="Calibri" charset="0"/>
              </a:rPr>
              <a:t>ornithine</a:t>
            </a:r>
            <a:endParaRPr lang="en-US" dirty="0">
              <a:solidFill>
                <a:schemeClr val="accent1"/>
              </a:solidFill>
              <a:latin typeface="Calibri" charset="0"/>
            </a:endParaRPr>
          </a:p>
          <a:p>
            <a:pPr eaLnBrk="0" hangingPunct="0"/>
            <a:r>
              <a:rPr lang="en-US" dirty="0" err="1">
                <a:solidFill>
                  <a:schemeClr val="accent1"/>
                </a:solidFill>
                <a:latin typeface="Calibri" charset="0"/>
              </a:rPr>
              <a:t>arginine</a:t>
            </a:r>
            <a:endParaRPr lang="en-US" dirty="0">
              <a:solidFill>
                <a:schemeClr val="accent1"/>
              </a:solidFill>
              <a:latin typeface="Calibri" charset="0"/>
            </a:endParaRPr>
          </a:p>
          <a:p>
            <a:pPr eaLnBrk="0" hangingPunct="0"/>
            <a:r>
              <a:rPr lang="en-US" dirty="0">
                <a:solidFill>
                  <a:schemeClr val="accent1"/>
                </a:solidFill>
                <a:latin typeface="Calibri" charset="0"/>
              </a:rPr>
              <a:t>methyl donors</a:t>
            </a:r>
          </a:p>
          <a:p>
            <a:pPr eaLnBrk="0" hangingPunct="0"/>
            <a:r>
              <a:rPr lang="en-US" dirty="0">
                <a:solidFill>
                  <a:schemeClr val="accent1"/>
                </a:solidFill>
                <a:latin typeface="Calibri" charset="0"/>
              </a:rPr>
              <a:t>N-</a:t>
            </a:r>
            <a:r>
              <a:rPr lang="en-US" dirty="0" err="1">
                <a:solidFill>
                  <a:schemeClr val="accent1"/>
                </a:solidFill>
                <a:latin typeface="Calibri" charset="0"/>
              </a:rPr>
              <a:t>acetylcysteine</a:t>
            </a:r>
            <a:endParaRPr lang="en-US" dirty="0">
              <a:solidFill>
                <a:schemeClr val="accent1"/>
              </a:solidFill>
              <a:latin typeface="Calibri" charset="0"/>
            </a:endParaRPr>
          </a:p>
          <a:p>
            <a:pPr eaLnBrk="0" hangingPunct="0"/>
            <a:r>
              <a:rPr lang="en-US" dirty="0" err="1">
                <a:solidFill>
                  <a:schemeClr val="accent1"/>
                </a:solidFill>
                <a:latin typeface="Calibri" charset="0"/>
              </a:rPr>
              <a:t>cysteine</a:t>
            </a:r>
            <a:endParaRPr lang="en-US" dirty="0">
              <a:solidFill>
                <a:schemeClr val="accent1"/>
              </a:solidFill>
              <a:latin typeface="Calibri" charset="0"/>
            </a:endParaRPr>
          </a:p>
          <a:p>
            <a:pPr eaLnBrk="0" hangingPunct="0"/>
            <a:r>
              <a:rPr lang="en-US" dirty="0" err="1">
                <a:solidFill>
                  <a:schemeClr val="accent1"/>
                </a:solidFill>
                <a:latin typeface="Calibri" charset="0"/>
              </a:rPr>
              <a:t>methionine</a:t>
            </a:r>
            <a:endParaRPr lang="en-US" dirty="0">
              <a:solidFill>
                <a:schemeClr val="accent1"/>
              </a:solidFill>
              <a:latin typeface="Calibri" charset="0"/>
            </a:endParaRPr>
          </a:p>
        </p:txBody>
      </p:sp>
      <p:sp>
        <p:nvSpPr>
          <p:cNvPr id="101396" name="Rectangle 37"/>
          <p:cNvSpPr>
            <a:spLocks noChangeArrowheads="1"/>
          </p:cNvSpPr>
          <p:nvPr/>
        </p:nvSpPr>
        <p:spPr bwMode="auto">
          <a:xfrm>
            <a:off x="1158875" y="3181350"/>
            <a:ext cx="3336925" cy="3118290"/>
          </a:xfrm>
          <a:prstGeom prst="rect">
            <a:avLst/>
          </a:prstGeom>
          <a:solidFill>
            <a:schemeClr val="bg1"/>
          </a:solidFill>
          <a:ln w="9525">
            <a:noFill/>
            <a:miter lim="800000"/>
            <a:headEnd/>
            <a:tailEnd/>
          </a:ln>
        </p:spPr>
        <p:txBody>
          <a:bodyPr wrap="square" lIns="90488" tIns="44450" rIns="90488" bIns="44450">
            <a:prstTxWarp prst="textNoShape">
              <a:avLst/>
            </a:prstTxWarp>
            <a:spAutoFit/>
          </a:bodyPr>
          <a:lstStyle/>
          <a:p>
            <a:pPr eaLnBrk="0" hangingPunct="0">
              <a:lnSpc>
                <a:spcPct val="120000"/>
              </a:lnSpc>
              <a:tabLst>
                <a:tab pos="228600" algn="l"/>
                <a:tab pos="571500" algn="l"/>
              </a:tabLst>
            </a:pPr>
            <a:r>
              <a:rPr lang="en-US" sz="1000">
                <a:solidFill>
                  <a:schemeClr val="accent1"/>
                </a:solidFill>
                <a:latin typeface="Calibri" charset="0"/>
              </a:rPr>
              <a:t>	</a:t>
            </a:r>
            <a:r>
              <a:rPr lang="en-US">
                <a:solidFill>
                  <a:schemeClr val="accent1"/>
                </a:solidFill>
                <a:latin typeface="Calibri" charset="0"/>
              </a:rPr>
              <a:t>riboflavin (vit. B2)</a:t>
            </a:r>
          </a:p>
          <a:p>
            <a:pPr eaLnBrk="0" hangingPunct="0">
              <a:tabLst>
                <a:tab pos="228600" algn="l"/>
                <a:tab pos="571500" algn="l"/>
              </a:tabLst>
            </a:pPr>
            <a:r>
              <a:rPr lang="en-US">
                <a:solidFill>
                  <a:schemeClr val="accent1"/>
                </a:solidFill>
                <a:latin typeface="Calibri" charset="0"/>
              </a:rPr>
              <a:t>	niacin (vit. B3)</a:t>
            </a:r>
          </a:p>
          <a:p>
            <a:pPr eaLnBrk="0" hangingPunct="0">
              <a:tabLst>
                <a:tab pos="228600" algn="l"/>
                <a:tab pos="571500" algn="l"/>
              </a:tabLst>
            </a:pPr>
            <a:r>
              <a:rPr lang="en-US">
                <a:solidFill>
                  <a:schemeClr val="accent1"/>
                </a:solidFill>
                <a:latin typeface="Calibri" charset="0"/>
              </a:rPr>
              <a:t>	pyridoxine (vit. B6)</a:t>
            </a:r>
          </a:p>
          <a:p>
            <a:pPr eaLnBrk="0" hangingPunct="0">
              <a:tabLst>
                <a:tab pos="228600" algn="l"/>
                <a:tab pos="571500" algn="l"/>
              </a:tabLst>
            </a:pPr>
            <a:r>
              <a:rPr lang="en-US">
                <a:solidFill>
                  <a:schemeClr val="accent1"/>
                </a:solidFill>
                <a:latin typeface="Calibri" charset="0"/>
              </a:rPr>
              <a:t>	folic acid</a:t>
            </a:r>
          </a:p>
          <a:p>
            <a:pPr eaLnBrk="0" hangingPunct="0">
              <a:tabLst>
                <a:tab pos="228600" algn="l"/>
                <a:tab pos="571500" algn="l"/>
              </a:tabLst>
            </a:pPr>
            <a:r>
              <a:rPr lang="en-US">
                <a:solidFill>
                  <a:schemeClr val="accent1"/>
                </a:solidFill>
                <a:latin typeface="Calibri" charset="0"/>
              </a:rPr>
              <a:t>	vitamin B12</a:t>
            </a:r>
          </a:p>
          <a:p>
            <a:pPr eaLnBrk="0" hangingPunct="0">
              <a:tabLst>
                <a:tab pos="228600" algn="l"/>
                <a:tab pos="571500" algn="l"/>
              </a:tabLst>
            </a:pPr>
            <a:r>
              <a:rPr lang="en-US">
                <a:solidFill>
                  <a:schemeClr val="accent1"/>
                </a:solidFill>
                <a:latin typeface="Calibri" charset="0"/>
              </a:rPr>
              <a:t>	glutathione</a:t>
            </a:r>
          </a:p>
          <a:p>
            <a:pPr eaLnBrk="0" hangingPunct="0">
              <a:tabLst>
                <a:tab pos="228600" algn="l"/>
                <a:tab pos="571500" algn="l"/>
              </a:tabLst>
            </a:pPr>
            <a:r>
              <a:rPr lang="en-US">
                <a:solidFill>
                  <a:schemeClr val="accent1"/>
                </a:solidFill>
                <a:latin typeface="Calibri" charset="0"/>
              </a:rPr>
              <a:t>	branched-chain amino acids</a:t>
            </a:r>
          </a:p>
        </p:txBody>
      </p:sp>
      <p:grpSp>
        <p:nvGrpSpPr>
          <p:cNvPr id="9" name="Group 38"/>
          <p:cNvGrpSpPr>
            <a:grpSpLocks/>
          </p:cNvGrpSpPr>
          <p:nvPr/>
        </p:nvGrpSpPr>
        <p:grpSpPr bwMode="auto">
          <a:xfrm>
            <a:off x="5397500" y="2459038"/>
            <a:ext cx="2317750" cy="246062"/>
            <a:chOff x="3400" y="1549"/>
            <a:chExt cx="1460" cy="155"/>
          </a:xfrm>
        </p:grpSpPr>
        <p:sp>
          <p:nvSpPr>
            <p:cNvPr id="101401" name="Line 39"/>
            <p:cNvSpPr>
              <a:spLocks noChangeShapeType="1"/>
            </p:cNvSpPr>
            <p:nvPr/>
          </p:nvSpPr>
          <p:spPr bwMode="auto">
            <a:xfrm>
              <a:off x="4406" y="1704"/>
              <a:ext cx="454"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sp>
          <p:nvSpPr>
            <p:cNvPr id="101402" name="Line 40"/>
            <p:cNvSpPr>
              <a:spLocks noChangeShapeType="1"/>
            </p:cNvSpPr>
            <p:nvPr/>
          </p:nvSpPr>
          <p:spPr bwMode="auto">
            <a:xfrm>
              <a:off x="3909" y="1704"/>
              <a:ext cx="455"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sp>
          <p:nvSpPr>
            <p:cNvPr id="101403" name="Line 41"/>
            <p:cNvSpPr>
              <a:spLocks noChangeShapeType="1"/>
            </p:cNvSpPr>
            <p:nvPr/>
          </p:nvSpPr>
          <p:spPr bwMode="auto">
            <a:xfrm>
              <a:off x="3419" y="1704"/>
              <a:ext cx="454" cy="0"/>
            </a:xfrm>
            <a:prstGeom prst="line">
              <a:avLst/>
            </a:prstGeom>
            <a:noFill/>
            <a:ln w="12700">
              <a:solidFill>
                <a:srgbClr val="000000"/>
              </a:solidFill>
              <a:round/>
              <a:headEnd type="none" w="sm" len="sm"/>
              <a:tailEnd type="stealth" w="med" len="med"/>
            </a:ln>
          </p:spPr>
          <p:txBody>
            <a:bodyPr wrap="none" anchor="ctr">
              <a:prstTxWarp prst="textNoShape">
                <a:avLst/>
              </a:prstTxWarp>
            </a:bodyPr>
            <a:lstStyle/>
            <a:p>
              <a:endParaRPr lang="en-US"/>
            </a:p>
          </p:txBody>
        </p:sp>
        <p:grpSp>
          <p:nvGrpSpPr>
            <p:cNvPr id="10" name="Group 42"/>
            <p:cNvGrpSpPr>
              <a:grpSpLocks/>
            </p:cNvGrpSpPr>
            <p:nvPr/>
          </p:nvGrpSpPr>
          <p:grpSpPr bwMode="auto">
            <a:xfrm>
              <a:off x="3400" y="1549"/>
              <a:ext cx="1432" cy="132"/>
              <a:chOff x="3400" y="1549"/>
              <a:chExt cx="1432" cy="132"/>
            </a:xfrm>
          </p:grpSpPr>
          <p:sp>
            <p:nvSpPr>
              <p:cNvPr id="101405" name="Freeform 43"/>
              <p:cNvSpPr>
                <a:spLocks/>
              </p:cNvSpPr>
              <p:nvPr/>
            </p:nvSpPr>
            <p:spPr bwMode="auto">
              <a:xfrm>
                <a:off x="4124" y="1549"/>
                <a:ext cx="708" cy="132"/>
              </a:xfrm>
              <a:custGeom>
                <a:avLst/>
                <a:gdLst>
                  <a:gd name="T0" fmla="*/ 0 w 708"/>
                  <a:gd name="T1" fmla="*/ 0 h 132"/>
                  <a:gd name="T2" fmla="*/ 22 w 708"/>
                  <a:gd name="T3" fmla="*/ 24 h 132"/>
                  <a:gd name="T4" fmla="*/ 58 w 708"/>
                  <a:gd name="T5" fmla="*/ 39 h 132"/>
                  <a:gd name="T6" fmla="*/ 86 w 708"/>
                  <a:gd name="T7" fmla="*/ 47 h 132"/>
                  <a:gd name="T8" fmla="*/ 115 w 708"/>
                  <a:gd name="T9" fmla="*/ 52 h 132"/>
                  <a:gd name="T10" fmla="*/ 149 w 708"/>
                  <a:gd name="T11" fmla="*/ 55 h 132"/>
                  <a:gd name="T12" fmla="*/ 184 w 708"/>
                  <a:gd name="T13" fmla="*/ 57 h 132"/>
                  <a:gd name="T14" fmla="*/ 221 w 708"/>
                  <a:gd name="T15" fmla="*/ 59 h 132"/>
                  <a:gd name="T16" fmla="*/ 261 w 708"/>
                  <a:gd name="T17" fmla="*/ 61 h 132"/>
                  <a:gd name="T18" fmla="*/ 302 w 708"/>
                  <a:gd name="T19" fmla="*/ 61 h 132"/>
                  <a:gd name="T20" fmla="*/ 329 w 708"/>
                  <a:gd name="T21" fmla="*/ 61 h 132"/>
                  <a:gd name="T22" fmla="*/ 354 w 708"/>
                  <a:gd name="T23" fmla="*/ 61 h 132"/>
                  <a:gd name="T24" fmla="*/ 390 w 708"/>
                  <a:gd name="T25" fmla="*/ 60 h 132"/>
                  <a:gd name="T26" fmla="*/ 426 w 708"/>
                  <a:gd name="T27" fmla="*/ 60 h 132"/>
                  <a:gd name="T28" fmla="*/ 462 w 708"/>
                  <a:gd name="T29" fmla="*/ 59 h 132"/>
                  <a:gd name="T30" fmla="*/ 491 w 708"/>
                  <a:gd name="T31" fmla="*/ 60 h 132"/>
                  <a:gd name="T32" fmla="*/ 517 w 708"/>
                  <a:gd name="T33" fmla="*/ 61 h 132"/>
                  <a:gd name="T34" fmla="*/ 549 w 708"/>
                  <a:gd name="T35" fmla="*/ 66 h 132"/>
                  <a:gd name="T36" fmla="*/ 587 w 708"/>
                  <a:gd name="T37" fmla="*/ 71 h 132"/>
                  <a:gd name="T38" fmla="*/ 623 w 708"/>
                  <a:gd name="T39" fmla="*/ 80 h 132"/>
                  <a:gd name="T40" fmla="*/ 661 w 708"/>
                  <a:gd name="T41" fmla="*/ 94 h 132"/>
                  <a:gd name="T42" fmla="*/ 690 w 708"/>
                  <a:gd name="T43" fmla="*/ 113 h 132"/>
                  <a:gd name="T44" fmla="*/ 707 w 708"/>
                  <a:gd name="T45" fmla="*/ 131 h 1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8"/>
                  <a:gd name="T70" fmla="*/ 0 h 132"/>
                  <a:gd name="T71" fmla="*/ 708 w 708"/>
                  <a:gd name="T72" fmla="*/ 132 h 1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8" h="132">
                    <a:moveTo>
                      <a:pt x="0" y="0"/>
                    </a:moveTo>
                    <a:lnTo>
                      <a:pt x="22" y="24"/>
                    </a:lnTo>
                    <a:lnTo>
                      <a:pt x="58" y="39"/>
                    </a:lnTo>
                    <a:lnTo>
                      <a:pt x="86" y="47"/>
                    </a:lnTo>
                    <a:lnTo>
                      <a:pt x="115" y="52"/>
                    </a:lnTo>
                    <a:lnTo>
                      <a:pt x="149" y="55"/>
                    </a:lnTo>
                    <a:lnTo>
                      <a:pt x="184" y="57"/>
                    </a:lnTo>
                    <a:lnTo>
                      <a:pt x="221" y="59"/>
                    </a:lnTo>
                    <a:lnTo>
                      <a:pt x="261" y="61"/>
                    </a:lnTo>
                    <a:lnTo>
                      <a:pt x="302" y="61"/>
                    </a:lnTo>
                    <a:lnTo>
                      <a:pt x="329" y="61"/>
                    </a:lnTo>
                    <a:lnTo>
                      <a:pt x="354" y="61"/>
                    </a:lnTo>
                    <a:lnTo>
                      <a:pt x="390" y="60"/>
                    </a:lnTo>
                    <a:lnTo>
                      <a:pt x="426" y="60"/>
                    </a:lnTo>
                    <a:lnTo>
                      <a:pt x="462" y="59"/>
                    </a:lnTo>
                    <a:lnTo>
                      <a:pt x="491" y="60"/>
                    </a:lnTo>
                    <a:lnTo>
                      <a:pt x="517" y="61"/>
                    </a:lnTo>
                    <a:lnTo>
                      <a:pt x="549" y="66"/>
                    </a:lnTo>
                    <a:lnTo>
                      <a:pt x="587" y="71"/>
                    </a:lnTo>
                    <a:lnTo>
                      <a:pt x="623" y="80"/>
                    </a:lnTo>
                    <a:lnTo>
                      <a:pt x="661" y="94"/>
                    </a:lnTo>
                    <a:lnTo>
                      <a:pt x="690" y="113"/>
                    </a:lnTo>
                    <a:lnTo>
                      <a:pt x="707" y="131"/>
                    </a:lnTo>
                  </a:path>
                </a:pathLst>
              </a:custGeom>
              <a:noFill/>
              <a:ln w="12700" cap="rnd">
                <a:solidFill>
                  <a:srgbClr val="000000"/>
                </a:solidFill>
                <a:round/>
                <a:headEnd type="none" w="sm" len="sm"/>
                <a:tailEnd type="none" w="sm" len="sm"/>
              </a:ln>
            </p:spPr>
            <p:txBody>
              <a:bodyPr>
                <a:prstTxWarp prst="textNoShape">
                  <a:avLst/>
                </a:prstTxWarp>
              </a:bodyPr>
              <a:lstStyle/>
              <a:p>
                <a:endParaRPr lang="en-US">
                  <a:latin typeface="Calibri" charset="0"/>
                </a:endParaRPr>
              </a:p>
            </p:txBody>
          </p:sp>
          <p:sp>
            <p:nvSpPr>
              <p:cNvPr id="101406" name="Freeform 44"/>
              <p:cNvSpPr>
                <a:spLocks/>
              </p:cNvSpPr>
              <p:nvPr/>
            </p:nvSpPr>
            <p:spPr bwMode="auto">
              <a:xfrm>
                <a:off x="3400" y="1549"/>
                <a:ext cx="708" cy="132"/>
              </a:xfrm>
              <a:custGeom>
                <a:avLst/>
                <a:gdLst>
                  <a:gd name="T0" fmla="*/ 707 w 708"/>
                  <a:gd name="T1" fmla="*/ 0 h 132"/>
                  <a:gd name="T2" fmla="*/ 685 w 708"/>
                  <a:gd name="T3" fmla="*/ 24 h 132"/>
                  <a:gd name="T4" fmla="*/ 649 w 708"/>
                  <a:gd name="T5" fmla="*/ 39 h 132"/>
                  <a:gd name="T6" fmla="*/ 621 w 708"/>
                  <a:gd name="T7" fmla="*/ 47 h 132"/>
                  <a:gd name="T8" fmla="*/ 592 w 708"/>
                  <a:gd name="T9" fmla="*/ 52 h 132"/>
                  <a:gd name="T10" fmla="*/ 558 w 708"/>
                  <a:gd name="T11" fmla="*/ 55 h 132"/>
                  <a:gd name="T12" fmla="*/ 523 w 708"/>
                  <a:gd name="T13" fmla="*/ 57 h 132"/>
                  <a:gd name="T14" fmla="*/ 486 w 708"/>
                  <a:gd name="T15" fmla="*/ 59 h 132"/>
                  <a:gd name="T16" fmla="*/ 446 w 708"/>
                  <a:gd name="T17" fmla="*/ 61 h 132"/>
                  <a:gd name="T18" fmla="*/ 405 w 708"/>
                  <a:gd name="T19" fmla="*/ 61 h 132"/>
                  <a:gd name="T20" fmla="*/ 378 w 708"/>
                  <a:gd name="T21" fmla="*/ 61 h 132"/>
                  <a:gd name="T22" fmla="*/ 354 w 708"/>
                  <a:gd name="T23" fmla="*/ 61 h 132"/>
                  <a:gd name="T24" fmla="*/ 317 w 708"/>
                  <a:gd name="T25" fmla="*/ 60 h 132"/>
                  <a:gd name="T26" fmla="*/ 281 w 708"/>
                  <a:gd name="T27" fmla="*/ 60 h 132"/>
                  <a:gd name="T28" fmla="*/ 245 w 708"/>
                  <a:gd name="T29" fmla="*/ 59 h 132"/>
                  <a:gd name="T30" fmla="*/ 216 w 708"/>
                  <a:gd name="T31" fmla="*/ 60 h 132"/>
                  <a:gd name="T32" fmla="*/ 190 w 708"/>
                  <a:gd name="T33" fmla="*/ 61 h 132"/>
                  <a:gd name="T34" fmla="*/ 158 w 708"/>
                  <a:gd name="T35" fmla="*/ 66 h 132"/>
                  <a:gd name="T36" fmla="*/ 120 w 708"/>
                  <a:gd name="T37" fmla="*/ 71 h 132"/>
                  <a:gd name="T38" fmla="*/ 84 w 708"/>
                  <a:gd name="T39" fmla="*/ 80 h 132"/>
                  <a:gd name="T40" fmla="*/ 46 w 708"/>
                  <a:gd name="T41" fmla="*/ 94 h 132"/>
                  <a:gd name="T42" fmla="*/ 17 w 708"/>
                  <a:gd name="T43" fmla="*/ 113 h 132"/>
                  <a:gd name="T44" fmla="*/ 0 w 708"/>
                  <a:gd name="T45" fmla="*/ 131 h 1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8"/>
                  <a:gd name="T70" fmla="*/ 0 h 132"/>
                  <a:gd name="T71" fmla="*/ 708 w 708"/>
                  <a:gd name="T72" fmla="*/ 132 h 1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8" h="132">
                    <a:moveTo>
                      <a:pt x="707" y="0"/>
                    </a:moveTo>
                    <a:lnTo>
                      <a:pt x="685" y="24"/>
                    </a:lnTo>
                    <a:lnTo>
                      <a:pt x="649" y="39"/>
                    </a:lnTo>
                    <a:lnTo>
                      <a:pt x="621" y="47"/>
                    </a:lnTo>
                    <a:lnTo>
                      <a:pt x="592" y="52"/>
                    </a:lnTo>
                    <a:lnTo>
                      <a:pt x="558" y="55"/>
                    </a:lnTo>
                    <a:lnTo>
                      <a:pt x="523" y="57"/>
                    </a:lnTo>
                    <a:lnTo>
                      <a:pt x="486" y="59"/>
                    </a:lnTo>
                    <a:lnTo>
                      <a:pt x="446" y="61"/>
                    </a:lnTo>
                    <a:lnTo>
                      <a:pt x="405" y="61"/>
                    </a:lnTo>
                    <a:lnTo>
                      <a:pt x="378" y="61"/>
                    </a:lnTo>
                    <a:lnTo>
                      <a:pt x="354" y="61"/>
                    </a:lnTo>
                    <a:lnTo>
                      <a:pt x="317" y="60"/>
                    </a:lnTo>
                    <a:lnTo>
                      <a:pt x="281" y="60"/>
                    </a:lnTo>
                    <a:lnTo>
                      <a:pt x="245" y="59"/>
                    </a:lnTo>
                    <a:lnTo>
                      <a:pt x="216" y="60"/>
                    </a:lnTo>
                    <a:lnTo>
                      <a:pt x="190" y="61"/>
                    </a:lnTo>
                    <a:lnTo>
                      <a:pt x="158" y="66"/>
                    </a:lnTo>
                    <a:lnTo>
                      <a:pt x="120" y="71"/>
                    </a:lnTo>
                    <a:lnTo>
                      <a:pt x="84" y="80"/>
                    </a:lnTo>
                    <a:lnTo>
                      <a:pt x="46" y="94"/>
                    </a:lnTo>
                    <a:lnTo>
                      <a:pt x="17" y="113"/>
                    </a:lnTo>
                    <a:lnTo>
                      <a:pt x="0" y="131"/>
                    </a:lnTo>
                  </a:path>
                </a:pathLst>
              </a:custGeom>
              <a:noFill/>
              <a:ln w="12700" cap="rnd">
                <a:solidFill>
                  <a:srgbClr val="000000"/>
                </a:solidFill>
                <a:round/>
                <a:headEnd type="none" w="sm" len="sm"/>
                <a:tailEnd type="none" w="sm" len="sm"/>
              </a:ln>
            </p:spPr>
            <p:txBody>
              <a:bodyPr>
                <a:prstTxWarp prst="textNoShape">
                  <a:avLst/>
                </a:prstTxWarp>
              </a:bodyPr>
              <a:lstStyle/>
              <a:p>
                <a:endParaRPr lang="en-US">
                  <a:latin typeface="Calibri" charset="0"/>
                </a:endParaRPr>
              </a:p>
            </p:txBody>
          </p:sp>
        </p:grpSp>
      </p:grpSp>
      <p:sp>
        <p:nvSpPr>
          <p:cNvPr id="101398" name="Rectangle 45"/>
          <p:cNvSpPr>
            <a:spLocks noChangeArrowheads="1"/>
          </p:cNvSpPr>
          <p:nvPr/>
        </p:nvSpPr>
        <p:spPr bwMode="auto">
          <a:xfrm>
            <a:off x="5699125" y="1550988"/>
            <a:ext cx="1844675" cy="1145442"/>
          </a:xfrm>
          <a:prstGeom prst="rect">
            <a:avLst/>
          </a:prstGeom>
          <a:noFill/>
          <a:ln w="9525">
            <a:noFill/>
            <a:miter lim="800000"/>
            <a:headEnd/>
            <a:tailEnd/>
          </a:ln>
        </p:spPr>
        <p:txBody>
          <a:bodyPr wrap="square" lIns="90488" tIns="44450" rIns="90488" bIns="44450">
            <a:prstTxWarp prst="textNoShape">
              <a:avLst/>
            </a:prstTxWarp>
            <a:spAutoFit/>
          </a:bodyPr>
          <a:lstStyle/>
          <a:p>
            <a:pPr algn="ctr" eaLnBrk="0" hangingPunct="0">
              <a:lnSpc>
                <a:spcPct val="95000"/>
              </a:lnSpc>
            </a:pPr>
            <a:r>
              <a:rPr lang="en-US" dirty="0">
                <a:solidFill>
                  <a:srgbClr val="1C1C1C"/>
                </a:solidFill>
                <a:latin typeface="Calibri" charset="0"/>
              </a:rPr>
              <a:t>Phase II</a:t>
            </a:r>
          </a:p>
          <a:p>
            <a:pPr algn="ctr" eaLnBrk="0" hangingPunct="0">
              <a:lnSpc>
                <a:spcPct val="95000"/>
              </a:lnSpc>
            </a:pPr>
            <a:r>
              <a:rPr lang="en-US" dirty="0">
                <a:solidFill>
                  <a:srgbClr val="1C1C1C"/>
                </a:solidFill>
                <a:latin typeface="Calibri" charset="0"/>
              </a:rPr>
              <a:t>[conjugation pathways]</a:t>
            </a:r>
          </a:p>
        </p:txBody>
      </p:sp>
      <p:sp>
        <p:nvSpPr>
          <p:cNvPr id="101399" name="Rectangle 46"/>
          <p:cNvSpPr>
            <a:spLocks noChangeArrowheads="1"/>
          </p:cNvSpPr>
          <p:nvPr/>
        </p:nvSpPr>
        <p:spPr bwMode="auto">
          <a:xfrm>
            <a:off x="1379538" y="1316038"/>
            <a:ext cx="2473325" cy="869950"/>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a:solidFill>
                  <a:srgbClr val="1C1C1C"/>
                </a:solidFill>
                <a:latin typeface="Calibri" charset="0"/>
              </a:rPr>
              <a:t>Phase I</a:t>
            </a:r>
          </a:p>
          <a:p>
            <a:pPr algn="ctr" eaLnBrk="0" hangingPunct="0">
              <a:lnSpc>
                <a:spcPct val="95000"/>
              </a:lnSpc>
            </a:pPr>
            <a:r>
              <a:rPr lang="en-US">
                <a:solidFill>
                  <a:srgbClr val="1C1C1C"/>
                </a:solidFill>
                <a:latin typeface="Calibri" charset="0"/>
              </a:rPr>
              <a:t>[cytochrome P450 enzymes]</a:t>
            </a:r>
          </a:p>
        </p:txBody>
      </p:sp>
      <p:sp>
        <p:nvSpPr>
          <p:cNvPr id="101400" name="Rectangle 47"/>
          <p:cNvSpPr>
            <a:spLocks noChangeArrowheads="1"/>
          </p:cNvSpPr>
          <p:nvPr/>
        </p:nvSpPr>
        <p:spPr bwMode="auto">
          <a:xfrm>
            <a:off x="3779838" y="2316163"/>
            <a:ext cx="1717675" cy="492125"/>
          </a:xfrm>
          <a:prstGeom prst="rect">
            <a:avLst/>
          </a:prstGeom>
          <a:noFill/>
          <a:ln w="9525">
            <a:noFill/>
            <a:miter lim="800000"/>
            <a:headEnd/>
            <a:tailEnd/>
          </a:ln>
        </p:spPr>
        <p:txBody>
          <a:bodyPr lIns="90488" tIns="44450" rIns="90488" bIns="44450">
            <a:prstTxWarp prst="textNoShape">
              <a:avLst/>
            </a:prstTxWarp>
            <a:spAutoFit/>
          </a:bodyPr>
          <a:lstStyle/>
          <a:p>
            <a:pPr algn="ctr" eaLnBrk="0" hangingPunct="0">
              <a:lnSpc>
                <a:spcPct val="95000"/>
              </a:lnSpc>
            </a:pPr>
            <a:r>
              <a:rPr lang="en-US" sz="1400">
                <a:solidFill>
                  <a:srgbClr val="1C1C1C"/>
                </a:solidFill>
                <a:latin typeface="Calibri" charset="0"/>
              </a:rPr>
              <a:t>Activated</a:t>
            </a:r>
          </a:p>
          <a:p>
            <a:pPr algn="ctr" eaLnBrk="0" hangingPunct="0">
              <a:lnSpc>
                <a:spcPct val="95000"/>
              </a:lnSpc>
            </a:pPr>
            <a:r>
              <a:rPr lang="en-US" sz="1400">
                <a:solidFill>
                  <a:srgbClr val="1C1C1C"/>
                </a:solidFill>
                <a:latin typeface="Calibri" charset="0"/>
              </a:rPr>
              <a:t>Intermediates</a:t>
            </a:r>
          </a:p>
        </p:txBody>
      </p:sp>
    </p:spTree>
  </p:cSld>
  <p:clrMapOvr>
    <a:masterClrMapping/>
  </p:clrMapOvr>
  <p:transition>
    <p:blinds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3874" name="Picture 4" descr="Pomegranate"/>
          <p:cNvPicPr>
            <a:picLocks noChangeAspect="1" noChangeArrowheads="1"/>
          </p:cNvPicPr>
          <p:nvPr/>
        </p:nvPicPr>
        <p:blipFill>
          <a:blip r:embed="rId3"/>
          <a:srcRect/>
          <a:stretch>
            <a:fillRect/>
          </a:stretch>
        </p:blipFill>
        <p:spPr bwMode="auto">
          <a:xfrm>
            <a:off x="1039813" y="0"/>
            <a:ext cx="658653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685800" y="157163"/>
            <a:ext cx="7772400" cy="695325"/>
          </a:xfrm>
        </p:spPr>
        <p:txBody>
          <a:bodyPr>
            <a:normAutofit fontScale="90000"/>
          </a:bodyPr>
          <a:lstStyle/>
          <a:p>
            <a:pPr eaLnBrk="1" hangingPunct="1"/>
            <a:r>
              <a:rPr lang="en-US" sz="4000">
                <a:ea typeface="ＭＳ Ｐゴシック" charset="-128"/>
                <a:cs typeface="ＭＳ Ｐゴシック" charset="-128"/>
              </a:rPr>
              <a:t>Ellagic Acid</a:t>
            </a:r>
          </a:p>
        </p:txBody>
      </p:sp>
      <p:sp>
        <p:nvSpPr>
          <p:cNvPr id="109571" name="Rectangle 3"/>
          <p:cNvSpPr>
            <a:spLocks noGrp="1" noChangeArrowheads="1"/>
          </p:cNvSpPr>
          <p:nvPr>
            <p:ph type="body" idx="1"/>
          </p:nvPr>
        </p:nvSpPr>
        <p:spPr>
          <a:xfrm>
            <a:off x="349250" y="914400"/>
            <a:ext cx="8483600" cy="6221413"/>
          </a:xfrm>
        </p:spPr>
        <p:txBody>
          <a:bodyPr/>
          <a:lstStyle/>
          <a:p>
            <a:pPr eaLnBrk="1" hangingPunct="1">
              <a:buClr>
                <a:schemeClr val="accent1"/>
              </a:buClr>
            </a:pPr>
            <a:r>
              <a:rPr lang="en-US" sz="2800">
                <a:ea typeface="ＭＳ Ｐゴシック" charset="-128"/>
                <a:cs typeface="ＭＳ Ｐゴシック" charset="-128"/>
              </a:rPr>
              <a:t>Highest concentrations in pomegranate, raspberries, strawberries, walnuts</a:t>
            </a:r>
          </a:p>
          <a:p>
            <a:pPr eaLnBrk="1" hangingPunct="1">
              <a:buClr>
                <a:schemeClr val="accent1"/>
              </a:buClr>
            </a:pPr>
            <a:r>
              <a:rPr lang="en-US" sz="2800">
                <a:ea typeface="ＭＳ Ｐゴシック" charset="-128"/>
                <a:cs typeface="ＭＳ Ｐゴシック" charset="-128"/>
              </a:rPr>
              <a:t>Potent antioxidant: decreases lipid peroxidation </a:t>
            </a:r>
          </a:p>
          <a:p>
            <a:pPr eaLnBrk="1" hangingPunct="1">
              <a:buClr>
                <a:schemeClr val="accent1"/>
              </a:buClr>
            </a:pPr>
            <a:r>
              <a:rPr lang="en-US" sz="2800">
                <a:ea typeface="ＭＳ Ｐゴシック" charset="-128"/>
                <a:cs typeface="ＭＳ Ｐゴシック" charset="-128"/>
              </a:rPr>
              <a:t>Binds to toxic metals (nickel), promoting excretion, and hepato-protectant against toxin-induced damage</a:t>
            </a:r>
          </a:p>
          <a:p>
            <a:pPr eaLnBrk="1" hangingPunct="1">
              <a:buClr>
                <a:schemeClr val="accent1"/>
              </a:buClr>
            </a:pPr>
            <a:r>
              <a:rPr lang="en-US" sz="2800">
                <a:ea typeface="ＭＳ Ｐゴシック" charset="-128"/>
                <a:cs typeface="ＭＳ Ｐゴシック" charset="-128"/>
              </a:rPr>
              <a:t>Inhibits CYP1A1 activation of carcinogens         </a:t>
            </a:r>
            <a:r>
              <a:rPr lang="en-US" sz="2800" smtClean="0">
                <a:ea typeface="ＭＳ Ｐゴシック" charset="-128"/>
                <a:cs typeface="ＭＳ Ｐゴシック" charset="-128"/>
              </a:rPr>
              <a:t> </a:t>
            </a:r>
          </a:p>
          <a:p>
            <a:pPr lvl="1" eaLnBrk="1" hangingPunct="1">
              <a:buClr>
                <a:schemeClr val="accent1"/>
              </a:buClr>
            </a:pPr>
            <a:r>
              <a:rPr lang="en-US" sz="2400" smtClean="0"/>
              <a:t>(</a:t>
            </a:r>
            <a:r>
              <a:rPr lang="en-US" sz="2400"/>
              <a:t>e.g., N-nitroso compounds) into polar intermediates</a:t>
            </a:r>
          </a:p>
          <a:p>
            <a:pPr eaLnBrk="1" hangingPunct="1">
              <a:buClr>
                <a:schemeClr val="accent1"/>
              </a:buClr>
            </a:pPr>
            <a:r>
              <a:rPr lang="en-US" sz="2800">
                <a:ea typeface="ＭＳ Ｐゴシック" charset="-128"/>
                <a:cs typeface="ＭＳ Ｐゴシック" charset="-128"/>
              </a:rPr>
              <a:t>Induces expression of phase II enzymes:</a:t>
            </a:r>
          </a:p>
          <a:p>
            <a:pPr lvl="2" eaLnBrk="1" hangingPunct="1">
              <a:buClr>
                <a:schemeClr val="accent1"/>
              </a:buClr>
            </a:pPr>
            <a:r>
              <a:rPr lang="en-US">
                <a:ea typeface="ＭＳ Ｐゴシック" charset="-128"/>
              </a:rPr>
              <a:t>Glutathione-S-transferase </a:t>
            </a:r>
          </a:p>
          <a:p>
            <a:pPr lvl="2" eaLnBrk="1" hangingPunct="1">
              <a:buClr>
                <a:schemeClr val="accent1"/>
              </a:buClr>
            </a:pPr>
            <a:r>
              <a:rPr lang="en-US">
                <a:ea typeface="ＭＳ Ｐゴシック" charset="-128"/>
              </a:rPr>
              <a:t>NAD(P): quinone reductase</a:t>
            </a:r>
          </a:p>
          <a:p>
            <a:pPr eaLnBrk="1" hangingPunct="1">
              <a:buClr>
                <a:schemeClr val="accent1"/>
              </a:buClr>
              <a:buFont typeface="Wingdings" charset="2"/>
              <a:buNone/>
            </a:pPr>
            <a:endParaRPr lang="en-US" sz="280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57200"/>
            <a:ext cx="9144000" cy="60960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762000" y="228600"/>
            <a:ext cx="7772400" cy="750888"/>
          </a:xfrm>
        </p:spPr>
        <p:txBody>
          <a:bodyPr/>
          <a:lstStyle/>
          <a:p>
            <a:pPr>
              <a:defRPr/>
            </a:pPr>
            <a:r>
              <a:rPr lang="en-US" dirty="0">
                <a:latin typeface="+mn-lt"/>
              </a:rPr>
              <a:t>Green Tea Catechins</a:t>
            </a:r>
          </a:p>
        </p:txBody>
      </p:sp>
      <p:sp>
        <p:nvSpPr>
          <p:cNvPr id="47107" name="Rectangle 3"/>
          <p:cNvSpPr>
            <a:spLocks noGrp="1" noChangeArrowheads="1"/>
          </p:cNvSpPr>
          <p:nvPr>
            <p:ph type="body" idx="1"/>
          </p:nvPr>
        </p:nvSpPr>
        <p:spPr>
          <a:xfrm>
            <a:off x="304800" y="969963"/>
            <a:ext cx="8534400" cy="7005637"/>
          </a:xfrm>
        </p:spPr>
        <p:txBody>
          <a:bodyPr/>
          <a:lstStyle/>
          <a:p>
            <a:pPr>
              <a:defRPr/>
            </a:pPr>
            <a:r>
              <a:rPr lang="en-US" sz="2800"/>
              <a:t>One cup of tea contains 100-200 mg catechins</a:t>
            </a:r>
          </a:p>
          <a:p>
            <a:pPr>
              <a:defRPr/>
            </a:pPr>
            <a:r>
              <a:rPr lang="en-US" sz="2800"/>
              <a:t>Bind to many toxic compounds </a:t>
            </a:r>
          </a:p>
          <a:p>
            <a:pPr>
              <a:defRPr/>
            </a:pPr>
            <a:r>
              <a:rPr lang="en-US" sz="2800"/>
              <a:t>Promote healthy bowel flora and pH (enhancing detoxification)</a:t>
            </a:r>
          </a:p>
          <a:p>
            <a:pPr>
              <a:defRPr/>
            </a:pPr>
            <a:r>
              <a:rPr lang="en-US" sz="2800"/>
              <a:t>Studies generally suggest 4-8 cups/daily to optimize effect</a:t>
            </a:r>
          </a:p>
          <a:p>
            <a:pPr lvl="1">
              <a:defRPr/>
            </a:pPr>
            <a:r>
              <a:rPr lang="en-US" sz="2400"/>
              <a:t>Regular tea drinking inversely associated with Parkinson’s disease</a:t>
            </a:r>
          </a:p>
          <a:p>
            <a:pPr lvl="1">
              <a:defRPr/>
            </a:pPr>
            <a:r>
              <a:rPr lang="en-US" sz="2400"/>
              <a:t>Epidemiologic studies suggest protection against many types of cancer</a:t>
            </a:r>
          </a:p>
          <a:p>
            <a:pPr lvl="1">
              <a:buFont typeface="Arial" charset="0"/>
              <a:buNone/>
              <a:defRPr/>
            </a:pPr>
            <a:r>
              <a:rPr lang="en-US" sz="2000" b="0"/>
              <a:t>	Brown MD. Green tea (Camellia sinensis) extract and its possible role in the prevention of cancer. Altern Med Rev. 1999 Oct;4(5):360-70.</a:t>
            </a:r>
          </a:p>
          <a:p>
            <a:pPr lvl="1">
              <a:defRPr/>
            </a:pPr>
            <a:endParaRPr lang="en-US" sz="2400"/>
          </a:p>
          <a:p>
            <a:pPr>
              <a:defRPr/>
            </a:pPr>
            <a:endParaRPr lang="en-US" sz="2400"/>
          </a:p>
          <a:p>
            <a:pPr>
              <a:defRPr/>
            </a:pPr>
            <a:endParaRPr lang="en-US" sz="280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3"/>
          <a:srcRect/>
          <a:stretch>
            <a:fillRect/>
          </a:stretch>
        </p:blipFill>
        <p:spPr bwMode="auto">
          <a:xfrm>
            <a:off x="1600200" y="0"/>
            <a:ext cx="5899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3"/>
          <a:srcRect/>
          <a:stretch>
            <a:fillRect/>
          </a:stretch>
        </p:blipFill>
        <p:spPr bwMode="auto">
          <a:xfrm>
            <a:off x="1905000" y="0"/>
            <a:ext cx="533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PPTXSS_ORIGINAL" val="115715,Picture 3,264,Slide9"/>
  <p:tag name="PPTXSS_SETTINGS" val="0,10,10,150,50,3,True,False"/>
  <p:tag name="PTXSS_ORIGID" val="115718"/>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PPTXSS_ORIGINAL" val="115714,Picture 2,264,Slide9"/>
  <p:tag name="PPTXSS_SETTINGS" val="0,10,10,150,50,3,True,False"/>
  <p:tag name="PTXSS_ORIGID" val="115719"/>
</p:tagLst>
</file>

<file path=ppt/theme/theme1.xml><?xml version="1.0" encoding="utf-8"?>
<a:theme xmlns:a="http://schemas.openxmlformats.org/drawingml/2006/main" name="Balanc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alance 1">
        <a:dk1>
          <a:srgbClr val="663300"/>
        </a:dk1>
        <a:lt1>
          <a:srgbClr val="FFFFFF"/>
        </a:lt1>
        <a:dk2>
          <a:srgbClr val="996600"/>
        </a:dk2>
        <a:lt2>
          <a:srgbClr val="DBBD71"/>
        </a:lt2>
        <a:accent1>
          <a:srgbClr val="3C2800"/>
        </a:accent1>
        <a:accent2>
          <a:srgbClr val="808000"/>
        </a:accent2>
        <a:accent3>
          <a:srgbClr val="CAB8AA"/>
        </a:accent3>
        <a:accent4>
          <a:srgbClr val="DADADA"/>
        </a:accent4>
        <a:accent5>
          <a:srgbClr val="AFACAA"/>
        </a:accent5>
        <a:accent6>
          <a:srgbClr val="737300"/>
        </a:accent6>
        <a:hlink>
          <a:srgbClr val="FF9900"/>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400000"/>
        </a:accent1>
        <a:accent2>
          <a:srgbClr val="BE7960"/>
        </a:accent2>
        <a:accent3>
          <a:srgbClr val="C0AAAA"/>
        </a:accent3>
        <a:accent4>
          <a:srgbClr val="DADADA"/>
        </a:accent4>
        <a:accent5>
          <a:srgbClr val="AFAA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00403E"/>
        </a:accent1>
        <a:accent2>
          <a:srgbClr val="6D6FC7"/>
        </a:accent2>
        <a:accent3>
          <a:srgbClr val="AABBBA"/>
        </a:accent3>
        <a:accent4>
          <a:srgbClr val="DADADA"/>
        </a:accent4>
        <a:accent5>
          <a:srgbClr val="AAAFAF"/>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 Drive:Microsoft Office X:Templates:Presentations:Designs:Balance</Template>
  <TotalTime>20508</TotalTime>
  <Words>5867</Words>
  <Application>Microsoft Macintosh PowerPoint</Application>
  <PresentationFormat>On-screen Show (4:3)</PresentationFormat>
  <Paragraphs>801</Paragraphs>
  <Slides>124</Slides>
  <Notes>49</Notes>
  <HiddenSlides>13</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124</vt:i4>
      </vt:variant>
    </vt:vector>
  </HeadingPairs>
  <TitlesOfParts>
    <vt:vector size="127" baseType="lpstr">
      <vt:lpstr>Balance</vt:lpstr>
      <vt:lpstr>CorelDRAW!</vt:lpstr>
      <vt:lpstr>Photo Editor Photo</vt:lpstr>
      <vt:lpstr>Nutritional Detoxification: A Clinician’s Perspective</vt:lpstr>
      <vt:lpstr>For practice tools and professional newsletter go to www.drhyman.com/IHS</vt:lpstr>
      <vt:lpstr>Slide 3</vt:lpstr>
      <vt:lpstr>Recent Headlines:  Toxins and Disease</vt:lpstr>
      <vt:lpstr>Recent Headllines</vt:lpstr>
      <vt:lpstr>Slide 6</vt:lpstr>
      <vt:lpstr>Slide 7</vt:lpstr>
      <vt:lpstr>Slide 8</vt:lpstr>
      <vt:lpstr>Slide 9</vt:lpstr>
      <vt:lpstr>Slide 10</vt:lpstr>
      <vt:lpstr>Autism and ASD</vt:lpstr>
      <vt:lpstr>Autistic Boy: Son of Pfizer VP</vt:lpstr>
      <vt:lpstr>Functional Assessment</vt:lpstr>
      <vt:lpstr>Functional Assessment</vt:lpstr>
      <vt:lpstr>Follow Up 4 months</vt:lpstr>
      <vt:lpstr>10 Month Follow Up</vt:lpstr>
      <vt:lpstr>10 Month Laboratory Follow Up</vt:lpstr>
      <vt:lpstr>2 year follow up </vt:lpstr>
      <vt:lpstr>Slide 19</vt:lpstr>
      <vt:lpstr>Exposure to Toxicants</vt:lpstr>
      <vt:lpstr>Slide 21</vt:lpstr>
      <vt:lpstr>          Traces of &gt; 400 synthetic chemicals can be found in the average human. </vt:lpstr>
      <vt:lpstr>Slide 23</vt:lpstr>
      <vt:lpstr>Slide 24</vt:lpstr>
      <vt:lpstr>Slide 25</vt:lpstr>
      <vt:lpstr>Slide 26</vt:lpstr>
      <vt:lpstr>Slide 27</vt:lpstr>
      <vt:lpstr>Slide 28</vt:lpstr>
      <vt:lpstr>Slide 29</vt:lpstr>
      <vt:lpstr>Slide 30</vt:lpstr>
      <vt:lpstr>Recent study conducted by the U.S. Geological Survey, sampled 34 fish species at 291 stream sites across the country from 1998 to 2005.</vt:lpstr>
      <vt:lpstr>Mercury</vt:lpstr>
      <vt:lpstr>Scope and Sources of Problem</vt:lpstr>
      <vt:lpstr>“The Smoking Tooth”</vt:lpstr>
      <vt:lpstr>Slide 35</vt:lpstr>
      <vt:lpstr>Mercury concentrations in the occipital cortex vs. number of amalgam fillings.</vt:lpstr>
      <vt:lpstr>Slide 37</vt:lpstr>
      <vt:lpstr>Health Effects</vt:lpstr>
      <vt:lpstr>Children are the ‘canaries’ of the human world – they are highly affected by their environment. </vt:lpstr>
      <vt:lpstr>General Health Effects</vt:lpstr>
      <vt:lpstr>Symptoms of Toxicity</vt:lpstr>
      <vt:lpstr>Slide 42</vt:lpstr>
      <vt:lpstr>Precautionary Principle</vt:lpstr>
      <vt:lpstr>    A Clinical Model for Nutritional and Metabolic Detoxification </vt:lpstr>
      <vt:lpstr>Disclaimer: Re Treatment</vt:lpstr>
      <vt:lpstr> Nutritional and Metabolic Detoxification Heavy Metals: An Clinical Example </vt:lpstr>
      <vt:lpstr>Empirical Overview </vt:lpstr>
      <vt:lpstr>Aspects of Treatment</vt:lpstr>
      <vt:lpstr>Treatment: Metal Detoxification</vt:lpstr>
      <vt:lpstr>Depressed or Poisoned?</vt:lpstr>
      <vt:lpstr>Depression: A Case Study</vt:lpstr>
      <vt:lpstr>Lab Testing</vt:lpstr>
      <vt:lpstr>Comprehensive Treatment</vt:lpstr>
      <vt:lpstr>Slide 54</vt:lpstr>
      <vt:lpstr>Slide 55</vt:lpstr>
      <vt:lpstr>Slide 56</vt:lpstr>
      <vt:lpstr>Does Dementia Exist?</vt:lpstr>
      <vt:lpstr>Slide 58</vt:lpstr>
      <vt:lpstr>Treatment</vt:lpstr>
      <vt:lpstr>Slide 60</vt:lpstr>
      <vt:lpstr>Genetic Susceptibility: SNP’s</vt:lpstr>
      <vt:lpstr>Biology of Metal Toxicity</vt:lpstr>
      <vt:lpstr>Neurochemistry of Mercury Poisoning</vt:lpstr>
      <vt:lpstr>Impaired Metallothionein: Native Intracellular Metal Chelator </vt:lpstr>
      <vt:lpstr>Biology of Detoxification: Genetics, Environment, Nutrients </vt:lpstr>
      <vt:lpstr>Methylation/Sulfation Abnormalities</vt:lpstr>
      <vt:lpstr>Slide 67</vt:lpstr>
      <vt:lpstr>Clinical Diagnosis Heavy Metal Toxicity</vt:lpstr>
      <vt:lpstr>Identifying Antecedents and Triggers</vt:lpstr>
      <vt:lpstr>Laboratory Diagnosis of Metal Toxicity</vt:lpstr>
      <vt:lpstr>Hair Analysis</vt:lpstr>
      <vt:lpstr>Urine Toxic Metals</vt:lpstr>
      <vt:lpstr>Pre-Treatment Laboratory Evaluation </vt:lpstr>
      <vt:lpstr>Pre Treatment Laboratory Evaluation </vt:lpstr>
      <vt:lpstr>Ancillary Laboratory Evaluation </vt:lpstr>
      <vt:lpstr>Genomic Testing for Detoxification</vt:lpstr>
      <vt:lpstr>General Principles: Detoxification</vt:lpstr>
      <vt:lpstr>Preparation for Treatment: 3 Months </vt:lpstr>
      <vt:lpstr>Preparation: Optimize Nutrient Status</vt:lpstr>
      <vt:lpstr>Slide 80</vt:lpstr>
      <vt:lpstr>Dental Amalgams?</vt:lpstr>
      <vt:lpstr>Treatment of  Metal Toxicity</vt:lpstr>
      <vt:lpstr>Treatment</vt:lpstr>
      <vt:lpstr>Chelation Options</vt:lpstr>
      <vt:lpstr>Chelation Options</vt:lpstr>
      <vt:lpstr>Ca-ETDA</vt:lpstr>
      <vt:lpstr>Adjunctive Use of Supplements Support Phase 1 and Phase 2 Detox </vt:lpstr>
      <vt:lpstr>Nutrient Support for Detoxification</vt:lpstr>
      <vt:lpstr>Imbalanced Detoxification</vt:lpstr>
      <vt:lpstr>Antioxidants to Quench Free Radicals Produced by Phase I Reactions</vt:lpstr>
      <vt:lpstr>Slide 91</vt:lpstr>
      <vt:lpstr>Slide 92</vt:lpstr>
      <vt:lpstr>Slide 93</vt:lpstr>
      <vt:lpstr>Slide 94</vt:lpstr>
      <vt:lpstr>Ellagic Acid</vt:lpstr>
      <vt:lpstr>Slide 96</vt:lpstr>
      <vt:lpstr>Green Tea Catechins</vt:lpstr>
      <vt:lpstr>Slide 98</vt:lpstr>
      <vt:lpstr>Slide 99</vt:lpstr>
      <vt:lpstr>Glucosinolates</vt:lpstr>
      <vt:lpstr>Glutathione:  Master Antioxidant</vt:lpstr>
      <vt:lpstr>Dietary Supplements to Optimize Reduced Glutathione Levels</vt:lpstr>
      <vt:lpstr>Glucosinolates</vt:lpstr>
      <vt:lpstr>Slide 104</vt:lpstr>
      <vt:lpstr>Silymarin (from Milk Thistle) </vt:lpstr>
      <vt:lpstr>Phase II Support</vt:lpstr>
      <vt:lpstr>Intravenous Support</vt:lpstr>
      <vt:lpstr>Other Considerations</vt:lpstr>
      <vt:lpstr>Traditional/Historical Approaches to Cleansing and Detoxification</vt:lpstr>
      <vt:lpstr>Problems with Detoxification and Fasting</vt:lpstr>
      <vt:lpstr>Problems with  Detoxification and Fasting</vt:lpstr>
      <vt:lpstr>Sweating and Detoxification</vt:lpstr>
      <vt:lpstr> Hyperthermic Therapy</vt:lpstr>
      <vt:lpstr>Physiologic Effects of Sauna</vt:lpstr>
      <vt:lpstr>What Causes Lipolysis?</vt:lpstr>
      <vt:lpstr>Thermal Chambers - Sauna</vt:lpstr>
      <vt:lpstr>Compounds Released in Sweat</vt:lpstr>
      <vt:lpstr>Pitfalls and Cautions</vt:lpstr>
      <vt:lpstr>Some Common Problems in Detoxification Programs</vt:lpstr>
      <vt:lpstr>Some Common Problems in Detoxification Programs</vt:lpstr>
      <vt:lpstr>Variables to Clinical Responses</vt:lpstr>
      <vt:lpstr>Metal Detox: Pearls</vt:lpstr>
      <vt:lpstr>Slide 123</vt:lpstr>
      <vt:lpstr>Slide 124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Hyman</dc:creator>
  <cp:lastModifiedBy>Mark Hyman</cp:lastModifiedBy>
  <cp:revision>395</cp:revision>
  <cp:lastPrinted>2003-05-15T13:59:11Z</cp:lastPrinted>
  <dcterms:created xsi:type="dcterms:W3CDTF">2010-11-10T20:34:25Z</dcterms:created>
  <dcterms:modified xsi:type="dcterms:W3CDTF">2010-11-10T20:35:20Z</dcterms:modified>
</cp:coreProperties>
</file>